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8" r:id="rId6"/>
    <p:sldId id="261" r:id="rId7"/>
    <p:sldId id="265" r:id="rId8"/>
    <p:sldId id="262" r:id="rId9"/>
    <p:sldId id="745" r:id="rId10"/>
    <p:sldId id="270" r:id="rId11"/>
    <p:sldId id="267" r:id="rId12"/>
    <p:sldId id="269" r:id="rId13"/>
    <p:sldId id="740" r:id="rId14"/>
    <p:sldId id="742" r:id="rId15"/>
    <p:sldId id="744" r:id="rId16"/>
  </p:sldIdLst>
  <p:sldSz cx="9144000" cy="5143500" type="screen16x9"/>
  <p:notesSz cx="6858000" cy="9144000"/>
  <p:defaultTextStyle>
    <a:defPPr>
      <a:defRPr lang="da-DK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Egenfeldt-Nielsen" initials="SE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57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0"/>
    <p:restoredTop sz="75730"/>
  </p:normalViewPr>
  <p:slideViewPr>
    <p:cSldViewPr snapToGrid="0" snapToObjects="1">
      <p:cViewPr varScale="1">
        <p:scale>
          <a:sx n="86" d="100"/>
          <a:sy n="86" d="100"/>
        </p:scale>
        <p:origin x="1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E1006-047C-074F-9124-49C4E9D7D411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DCC1F-C3D8-EC4F-87C8-5BF9DFB08C1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085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DCC1F-C3D8-EC4F-87C8-5BF9DFB08C1D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3409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929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89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dialogue</a:t>
            </a:r>
            <a:r>
              <a:rPr lang="da-DK" dirty="0"/>
              <a:t> with </a:t>
            </a:r>
            <a:r>
              <a:rPr lang="da-DK" dirty="0" err="1"/>
              <a:t>customers</a:t>
            </a:r>
            <a:r>
              <a:rPr lang="da-DK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DCC1F-C3D8-EC4F-87C8-5BF9DFB08C1D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428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DCC1F-C3D8-EC4F-87C8-5BF9DFB08C1D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2220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DCC1F-C3D8-EC4F-87C8-5BF9DFB08C1D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703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DCC1F-C3D8-EC4F-87C8-5BF9DFB08C1D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290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DCC1F-C3D8-EC4F-87C8-5BF9DFB08C1D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5796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DCC1F-C3D8-EC4F-87C8-5BF9DFB08C1D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8888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DCC1F-C3D8-EC4F-87C8-5BF9DFB08C1D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8619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DCC1F-C3D8-EC4F-87C8-5BF9DFB08C1D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6666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463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903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02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1" y="2141250"/>
            <a:ext cx="7852200" cy="861000"/>
          </a:xfrm>
          <a:prstGeom prst="rect">
            <a:avLst/>
          </a:prstGeom>
        </p:spPr>
        <p:txBody>
          <a:bodyPr lIns="121897" tIns="121897" rIns="121897" bIns="121897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1" y="4681009"/>
            <a:ext cx="548700" cy="393600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205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584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618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857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135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185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164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89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356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18E62-7178-9C4D-B96A-F4F92C5F5053}" type="datetimeFigureOut">
              <a:rPr lang="da-DK" smtClean="0"/>
              <a:t>05/11/2018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7D33E-A92E-694A-9E2C-D6A5B860843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596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>
            <a:extLst>
              <a:ext uri="{FF2B5EF4-FFF2-40B4-BE49-F238E27FC236}">
                <a16:creationId xmlns:a16="http://schemas.microsoft.com/office/drawing/2014/main" id="{29F0EA0F-D842-D443-BAFA-040E32D76C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2117" y="2572394"/>
            <a:ext cx="9156117" cy="933997"/>
          </a:xfrm>
          <a:prstGeom prst="rect">
            <a:avLst/>
          </a:prstGeom>
        </p:spPr>
        <p:txBody>
          <a:bodyPr vert="horz" lIns="121897" tIns="121897" rIns="121897" bIns="121897" rtlCol="0" anchor="t" anchorCtr="0">
            <a:noAutofit/>
          </a:bodyPr>
          <a:lstStyle/>
          <a:p>
            <a:r>
              <a:rPr lang="en-US" dirty="0">
                <a:solidFill>
                  <a:srgbClr val="ECB907"/>
                </a:solidFill>
                <a:latin typeface="Arial Black"/>
                <a:cs typeface="Arial Black"/>
              </a:rPr>
              <a:t>Don’t build training.. Just auto-generate it. </a:t>
            </a:r>
          </a:p>
        </p:txBody>
      </p:sp>
      <p:pic>
        <p:nvPicPr>
          <p:cNvPr id="5" name="Picture 4" descr="sentio_logo.ai.tiff">
            <a:extLst>
              <a:ext uri="{FF2B5EF4-FFF2-40B4-BE49-F238E27FC236}">
                <a16:creationId xmlns:a16="http://schemas.microsoft.com/office/drawing/2014/main" id="{1D899C57-B330-B241-8B3D-70332E4D0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1" t="23012" r="27531" b="64224"/>
          <a:stretch>
            <a:fillRect/>
          </a:stretch>
        </p:blipFill>
        <p:spPr bwMode="auto">
          <a:xfrm>
            <a:off x="1466359" y="270823"/>
            <a:ext cx="6199164" cy="245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485E4C-541D-AC40-9A9D-8C0ADE4467FF}"/>
              </a:ext>
            </a:extLst>
          </p:cNvPr>
          <p:cNvSpPr txBox="1"/>
          <p:nvPr/>
        </p:nvSpPr>
        <p:spPr>
          <a:xfrm>
            <a:off x="5665391" y="3106339"/>
            <a:ext cx="3397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/>
                <a:cs typeface="Arial"/>
              </a:rPr>
              <a:t>Alven</a:t>
            </a:r>
            <a:r>
              <a:rPr lang="en-US" sz="1200" dirty="0">
                <a:latin typeface="Arial"/>
                <a:cs typeface="Arial"/>
              </a:rPr>
              <a:t> Capital - 6th Nov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2405B-E55A-A847-B48B-00AA16DAF001}"/>
              </a:ext>
            </a:extLst>
          </p:cNvPr>
          <p:cNvSpPr txBox="1"/>
          <p:nvPr/>
        </p:nvSpPr>
        <p:spPr>
          <a:xfrm>
            <a:off x="3534965" y="3609449"/>
            <a:ext cx="55274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CEO &amp; co-founder Simon Egenfeldt-Nielsen | </a:t>
            </a:r>
            <a:r>
              <a:rPr lang="en-US" sz="1100" dirty="0" err="1">
                <a:latin typeface="Arial"/>
                <a:cs typeface="Arial"/>
              </a:rPr>
              <a:t>sen@sentio.net</a:t>
            </a:r>
            <a:r>
              <a:rPr lang="en-US" sz="1100" dirty="0">
                <a:latin typeface="Arial"/>
                <a:cs typeface="Arial"/>
              </a:rPr>
              <a:t> </a:t>
            </a:r>
          </a:p>
          <a:p>
            <a:pPr algn="r"/>
            <a:r>
              <a:rPr lang="en-US" sz="1100" dirty="0">
                <a:latin typeface="Arial"/>
                <a:cs typeface="Arial"/>
              </a:rPr>
              <a:t>Head of Development &amp; Research, Damian Brown | </a:t>
            </a:r>
            <a:r>
              <a:rPr lang="en-US" sz="1100" dirty="0" err="1">
                <a:latin typeface="Arial"/>
                <a:cs typeface="Arial"/>
              </a:rPr>
              <a:t>djb@sentio.net</a:t>
            </a:r>
            <a:endParaRPr lang="en-US" sz="11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2E5A15-1766-A848-847D-36B1F0963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18" y="4292784"/>
            <a:ext cx="9156117" cy="8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4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ardrop 64">
            <a:extLst>
              <a:ext uri="{FF2B5EF4-FFF2-40B4-BE49-F238E27FC236}">
                <a16:creationId xmlns:a16="http://schemas.microsoft.com/office/drawing/2014/main" id="{C3A450C0-22B9-4541-AE18-D163CED287F6}"/>
              </a:ext>
            </a:extLst>
          </p:cNvPr>
          <p:cNvSpPr/>
          <p:nvPr/>
        </p:nvSpPr>
        <p:spPr>
          <a:xfrm rot="8100000">
            <a:off x="5172754" y="2401667"/>
            <a:ext cx="694441" cy="69443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21BF4-9AE1-904D-9F78-8DAA49614539}"/>
              </a:ext>
            </a:extLst>
          </p:cNvPr>
          <p:cNvSpPr/>
          <p:nvPr/>
        </p:nvSpPr>
        <p:spPr>
          <a:xfrm>
            <a:off x="44825" y="523924"/>
            <a:ext cx="2815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CB907"/>
                </a:solidFill>
                <a:latin typeface="Arial Black"/>
                <a:cs typeface="Arial Black"/>
              </a:rPr>
              <a:t>KPI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8B0F8-FE48-4C44-A923-EFCB7F942F5B}"/>
              </a:ext>
            </a:extLst>
          </p:cNvPr>
          <p:cNvSpPr txBox="1"/>
          <p:nvPr/>
        </p:nvSpPr>
        <p:spPr>
          <a:xfrm>
            <a:off x="1624639" y="2606540"/>
            <a:ext cx="1238737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LTV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: €535.000</a:t>
            </a:r>
          </a:p>
        </p:txBody>
      </p:sp>
      <p:sp>
        <p:nvSpPr>
          <p:cNvPr id="41" name="Teardrop 40">
            <a:extLst>
              <a:ext uri="{FF2B5EF4-FFF2-40B4-BE49-F238E27FC236}">
                <a16:creationId xmlns:a16="http://schemas.microsoft.com/office/drawing/2014/main" id="{9C8F1C12-5A08-A843-A2CC-1C5BA306C91B}"/>
              </a:ext>
            </a:extLst>
          </p:cNvPr>
          <p:cNvSpPr/>
          <p:nvPr/>
        </p:nvSpPr>
        <p:spPr>
          <a:xfrm rot="8100000">
            <a:off x="5179655" y="3465946"/>
            <a:ext cx="694441" cy="694438"/>
          </a:xfrm>
          <a:prstGeom prst="teardrop">
            <a:avLst/>
          </a:prstGeom>
          <a:solidFill>
            <a:srgbClr val="FBC50A"/>
          </a:solidFill>
          <a:ln>
            <a:solidFill>
              <a:srgbClr val="FBC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B72956-BCDA-C74A-977C-E6570ACC27F9}"/>
              </a:ext>
            </a:extLst>
          </p:cNvPr>
          <p:cNvSpPr txBox="1"/>
          <p:nvPr/>
        </p:nvSpPr>
        <p:spPr>
          <a:xfrm>
            <a:off x="5963496" y="1563682"/>
            <a:ext cx="227094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CAC-R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: 5 month (w. delivery)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D0E9A9-2DF2-554C-992B-29A0017DB406}"/>
              </a:ext>
            </a:extLst>
          </p:cNvPr>
          <p:cNvGrpSpPr>
            <a:grpSpLocks noChangeAspect="1"/>
          </p:cNvGrpSpPr>
          <p:nvPr/>
        </p:nvGrpSpPr>
        <p:grpSpPr>
          <a:xfrm>
            <a:off x="881418" y="1358809"/>
            <a:ext cx="694441" cy="694438"/>
            <a:chOff x="5737686" y="1481235"/>
            <a:chExt cx="375488" cy="375488"/>
          </a:xfrm>
          <a:solidFill>
            <a:srgbClr val="92D050"/>
          </a:solidFill>
        </p:grpSpPr>
        <p:sp>
          <p:nvSpPr>
            <p:cNvPr id="46" name="Teardrop 45">
              <a:extLst>
                <a:ext uri="{FF2B5EF4-FFF2-40B4-BE49-F238E27FC236}">
                  <a16:creationId xmlns:a16="http://schemas.microsoft.com/office/drawing/2014/main" id="{D2E4240C-FEED-7A41-A51C-DEE1C7CBC88F}"/>
                </a:ext>
              </a:extLst>
            </p:cNvPr>
            <p:cNvSpPr/>
            <p:nvPr/>
          </p:nvSpPr>
          <p:spPr>
            <a:xfrm rot="8100000">
              <a:off x="5737686" y="1481235"/>
              <a:ext cx="375488" cy="3754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FCF62C-1F8F-EA48-AD5E-C952A4EDCBAB}"/>
                </a:ext>
              </a:extLst>
            </p:cNvPr>
            <p:cNvSpPr txBox="1"/>
            <p:nvPr/>
          </p:nvSpPr>
          <p:spPr>
            <a:xfrm>
              <a:off x="5929705" y="1541216"/>
              <a:ext cx="35" cy="216343"/>
            </a:xfrm>
            <a:prstGeom prst="rect">
              <a:avLst/>
            </a:prstGeom>
            <a:grpFill/>
          </p:spPr>
          <p:txBody>
            <a:bodyPr wrap="none" lIns="0" tIns="91440" rIns="0" bIns="0" rtlCol="0">
              <a:sp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5BDC18D-0BC3-4746-91D6-31ED80A0251C}"/>
              </a:ext>
            </a:extLst>
          </p:cNvPr>
          <p:cNvSpPr txBox="1"/>
          <p:nvPr/>
        </p:nvSpPr>
        <p:spPr>
          <a:xfrm>
            <a:off x="1624639" y="1563682"/>
            <a:ext cx="210423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: €32.800 (w. delivery)</a:t>
            </a:r>
          </a:p>
        </p:txBody>
      </p:sp>
      <p:sp>
        <p:nvSpPr>
          <p:cNvPr id="53" name="Teardrop 52">
            <a:extLst>
              <a:ext uri="{FF2B5EF4-FFF2-40B4-BE49-F238E27FC236}">
                <a16:creationId xmlns:a16="http://schemas.microsoft.com/office/drawing/2014/main" id="{959EC16E-85B7-2142-85C4-793C74D07A9F}"/>
              </a:ext>
            </a:extLst>
          </p:cNvPr>
          <p:cNvSpPr/>
          <p:nvPr/>
        </p:nvSpPr>
        <p:spPr>
          <a:xfrm rot="8100000">
            <a:off x="5179655" y="1382894"/>
            <a:ext cx="694441" cy="694439"/>
          </a:xfrm>
          <a:prstGeom prst="teardrop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31" descr="analytics, arrow, chart, direction, graph, statistics, up icon">
            <a:extLst>
              <a:ext uri="{FF2B5EF4-FFF2-40B4-BE49-F238E27FC236}">
                <a16:creationId xmlns:a16="http://schemas.microsoft.com/office/drawing/2014/main" id="{3DE3585C-74DA-B046-A603-3693072D7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124" y="1508028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A162B4E-A7C7-0C48-9E59-237CE4EE1689}"/>
              </a:ext>
            </a:extLst>
          </p:cNvPr>
          <p:cNvSpPr txBox="1"/>
          <p:nvPr/>
        </p:nvSpPr>
        <p:spPr>
          <a:xfrm>
            <a:off x="5963496" y="3681334"/>
            <a:ext cx="155202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Runway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: 6 months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643A7D-4E3A-6E42-B00C-6E25B1D84B87}"/>
              </a:ext>
            </a:extLst>
          </p:cNvPr>
          <p:cNvGrpSpPr>
            <a:grpSpLocks noChangeAspect="1"/>
          </p:cNvGrpSpPr>
          <p:nvPr/>
        </p:nvGrpSpPr>
        <p:grpSpPr>
          <a:xfrm>
            <a:off x="856223" y="2401667"/>
            <a:ext cx="694441" cy="694439"/>
            <a:chOff x="5737686" y="1481235"/>
            <a:chExt cx="375488" cy="375488"/>
          </a:xfrm>
          <a:solidFill>
            <a:srgbClr val="5B9BD5"/>
          </a:solidFill>
        </p:grpSpPr>
        <p:sp>
          <p:nvSpPr>
            <p:cNvPr id="58" name="Teardrop 57">
              <a:extLst>
                <a:ext uri="{FF2B5EF4-FFF2-40B4-BE49-F238E27FC236}">
                  <a16:creationId xmlns:a16="http://schemas.microsoft.com/office/drawing/2014/main" id="{63C61D04-787E-EC45-AB39-1E51CF8539FB}"/>
                </a:ext>
              </a:extLst>
            </p:cNvPr>
            <p:cNvSpPr/>
            <p:nvPr/>
          </p:nvSpPr>
          <p:spPr>
            <a:xfrm rot="8100000">
              <a:off x="5737686" y="1481235"/>
              <a:ext cx="375488" cy="3754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432E7C-3BA5-EB4B-99C3-4EF3994D7908}"/>
                </a:ext>
              </a:extLst>
            </p:cNvPr>
            <p:cNvSpPr txBox="1"/>
            <p:nvPr/>
          </p:nvSpPr>
          <p:spPr>
            <a:xfrm>
              <a:off x="5925416" y="1514710"/>
              <a:ext cx="35" cy="216342"/>
            </a:xfrm>
            <a:prstGeom prst="rect">
              <a:avLst/>
            </a:prstGeom>
            <a:grpFill/>
          </p:spPr>
          <p:txBody>
            <a:bodyPr wrap="none" lIns="0" tIns="91440" rIns="0" bIns="0" rtlCol="0">
              <a:spAutoFit/>
            </a:bodyPr>
            <a:lstStyle/>
            <a:p>
              <a:pPr lvl="0"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0" name="Picture 27" descr="rocket icon">
            <a:extLst>
              <a:ext uri="{FF2B5EF4-FFF2-40B4-BE49-F238E27FC236}">
                <a16:creationId xmlns:a16="http://schemas.microsoft.com/office/drawing/2014/main" id="{F10187F4-7920-244C-8170-32E7F6322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08" y="2581623"/>
            <a:ext cx="396000" cy="39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87F8A6A-100E-B04D-9305-6E73389B109E}"/>
              </a:ext>
            </a:extLst>
          </p:cNvPr>
          <p:cNvSpPr txBox="1"/>
          <p:nvPr/>
        </p:nvSpPr>
        <p:spPr>
          <a:xfrm>
            <a:off x="1624639" y="3681334"/>
            <a:ext cx="152638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 err="1">
                <a:latin typeface="Arial" panose="020B0604020202020204" pitchFamily="34" charset="0"/>
                <a:cs typeface="Arial" panose="020B0604020202020204" pitchFamily="34" charset="0"/>
              </a:rPr>
              <a:t>Burnrate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: €20.000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2B27AA-7C2C-3945-8A64-EECDE1643B5A}"/>
              </a:ext>
            </a:extLst>
          </p:cNvPr>
          <p:cNvGrpSpPr>
            <a:grpSpLocks noChangeAspect="1"/>
          </p:cNvGrpSpPr>
          <p:nvPr/>
        </p:nvGrpSpPr>
        <p:grpSpPr>
          <a:xfrm>
            <a:off x="881444" y="3453409"/>
            <a:ext cx="694441" cy="694439"/>
            <a:chOff x="5737686" y="1481235"/>
            <a:chExt cx="375488" cy="375488"/>
          </a:xfrm>
          <a:solidFill>
            <a:schemeClr val="accent4"/>
          </a:solidFill>
        </p:grpSpPr>
        <p:sp>
          <p:nvSpPr>
            <p:cNvPr id="63" name="Teardrop 62">
              <a:extLst>
                <a:ext uri="{FF2B5EF4-FFF2-40B4-BE49-F238E27FC236}">
                  <a16:creationId xmlns:a16="http://schemas.microsoft.com/office/drawing/2014/main" id="{1D117F0B-CECC-F842-AA8F-01AB5DC2AB9B}"/>
                </a:ext>
              </a:extLst>
            </p:cNvPr>
            <p:cNvSpPr/>
            <p:nvPr/>
          </p:nvSpPr>
          <p:spPr>
            <a:xfrm rot="8100000">
              <a:off x="5737686" y="1481235"/>
              <a:ext cx="375488" cy="3754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734405C-2376-8844-AA14-D99C3E016E91}"/>
                </a:ext>
              </a:extLst>
            </p:cNvPr>
            <p:cNvSpPr txBox="1"/>
            <p:nvPr/>
          </p:nvSpPr>
          <p:spPr>
            <a:xfrm>
              <a:off x="5925416" y="1514710"/>
              <a:ext cx="35" cy="216342"/>
            </a:xfrm>
            <a:prstGeom prst="rect">
              <a:avLst/>
            </a:prstGeom>
            <a:grpFill/>
          </p:spPr>
          <p:txBody>
            <a:bodyPr wrap="none" lIns="0" tIns="91440" rIns="0" bIns="0" rtlCol="0">
              <a:spAutoFit/>
            </a:bodyPr>
            <a:lstStyle/>
            <a:p>
              <a:pPr lvl="0"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E68CA57-A08A-B84A-A780-4E7D850F3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629" y="2532886"/>
            <a:ext cx="432000" cy="432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3904A7F-52E5-AC40-A344-2368B3FC3B43}"/>
              </a:ext>
            </a:extLst>
          </p:cNvPr>
          <p:cNvSpPr txBox="1"/>
          <p:nvPr/>
        </p:nvSpPr>
        <p:spPr>
          <a:xfrm>
            <a:off x="5963496" y="2606540"/>
            <a:ext cx="160332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Profit-margin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: 50%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11029-A6E2-3246-9818-3BF14B3B2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232" y="3515319"/>
            <a:ext cx="596958" cy="59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F05A9-D7E3-5A48-A2C5-3B2E91EACE8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7" b="98667" l="31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709" y="3577368"/>
            <a:ext cx="492624" cy="492624"/>
          </a:xfrm>
          <a:prstGeom prst="rect">
            <a:avLst/>
          </a:prstGeom>
        </p:spPr>
      </p:pic>
      <p:pic>
        <p:nvPicPr>
          <p:cNvPr id="42" name="Picture 6" descr="agreement, business, contract, deal, greeting, handshake, partnership icon">
            <a:extLst>
              <a:ext uri="{FF2B5EF4-FFF2-40B4-BE49-F238E27FC236}">
                <a16:creationId xmlns:a16="http://schemas.microsoft.com/office/drawing/2014/main" id="{81CB6881-17B9-8248-8CD8-8835520BF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08" y="1530816"/>
            <a:ext cx="396000" cy="39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732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857250" y="4582643"/>
            <a:ext cx="7239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20000"/>
              </a:spcBef>
            </a:pPr>
            <a:endParaRPr lang="en-GB" sz="900">
              <a:solidFill>
                <a:schemeClr val="bg1"/>
              </a:solidFill>
              <a:sym typeface="Gill Sans" charset="0"/>
            </a:endParaRPr>
          </a:p>
        </p:txBody>
      </p:sp>
      <p:sp>
        <p:nvSpPr>
          <p:cNvPr id="6" name="Rektangel 2"/>
          <p:cNvSpPr/>
          <p:nvPr/>
        </p:nvSpPr>
        <p:spPr>
          <a:xfrm>
            <a:off x="2110058" y="1214076"/>
            <a:ext cx="4865856" cy="37044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13"/>
          </a:p>
        </p:txBody>
      </p:sp>
      <p:cxnSp>
        <p:nvCxnSpPr>
          <p:cNvPr id="7" name="Lige pilforbindelse 4"/>
          <p:cNvCxnSpPr>
            <a:stCxn id="16" idx="0"/>
          </p:cNvCxnSpPr>
          <p:nvPr/>
        </p:nvCxnSpPr>
        <p:spPr>
          <a:xfrm flipH="1" flipV="1">
            <a:off x="4607398" y="1281429"/>
            <a:ext cx="16576" cy="3580284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Lige pilforbindelse 14"/>
          <p:cNvCxnSpPr/>
          <p:nvPr/>
        </p:nvCxnSpPr>
        <p:spPr>
          <a:xfrm>
            <a:off x="2152966" y="3003673"/>
            <a:ext cx="4865856" cy="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5"/>
          <p:cNvSpPr/>
          <p:nvPr/>
        </p:nvSpPr>
        <p:spPr>
          <a:xfrm>
            <a:off x="4750448" y="1281429"/>
            <a:ext cx="2122488" cy="82748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013" b="1" dirty="0">
                <a:latin typeface="Arial"/>
                <a:cs typeface="Arial"/>
              </a:rPr>
              <a:t>SENTIO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 dirty="0">
                <a:latin typeface="Arial"/>
                <a:cs typeface="Arial"/>
              </a:rPr>
              <a:t>5 FTEs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 dirty="0">
                <a:latin typeface="Arial"/>
                <a:cs typeface="Arial"/>
              </a:rPr>
              <a:t>Denmark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 dirty="0">
                <a:latin typeface="Arial"/>
                <a:cs typeface="Arial"/>
              </a:rPr>
              <a:t>OPEL, Vestas, BMW</a:t>
            </a:r>
          </a:p>
        </p:txBody>
      </p:sp>
      <p:sp>
        <p:nvSpPr>
          <p:cNvPr id="10" name="Ellipse 16"/>
          <p:cNvSpPr/>
          <p:nvPr/>
        </p:nvSpPr>
        <p:spPr>
          <a:xfrm>
            <a:off x="2229715" y="2838707"/>
            <a:ext cx="2122487" cy="8274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013" b="1">
                <a:latin typeface="Arial"/>
                <a:cs typeface="Arial"/>
              </a:rPr>
              <a:t>Vizendo</a:t>
            </a:r>
          </a:p>
          <a:p>
            <a:pPr marL="136922" indent="-136922">
              <a:buFontTx/>
              <a:buChar char="-"/>
              <a:defRPr/>
            </a:pPr>
            <a:r>
              <a:rPr lang="en-GB" sz="900">
                <a:latin typeface="Arial"/>
                <a:cs typeface="Arial"/>
              </a:rPr>
              <a:t>30 FTEs</a:t>
            </a:r>
          </a:p>
          <a:p>
            <a:pPr marL="136922" indent="-136922">
              <a:buFontTx/>
              <a:buChar char="-"/>
              <a:defRPr/>
            </a:pPr>
            <a:r>
              <a:rPr lang="en-GB" sz="900">
                <a:latin typeface="Arial"/>
                <a:cs typeface="Arial"/>
              </a:rPr>
              <a:t>Sweden</a:t>
            </a:r>
          </a:p>
          <a:p>
            <a:pPr marL="136922" indent="-136922">
              <a:buFontTx/>
              <a:buChar char="-"/>
              <a:defRPr/>
            </a:pPr>
            <a:r>
              <a:rPr lang="en-GB" sz="900">
                <a:latin typeface="Arial"/>
                <a:cs typeface="Arial"/>
              </a:rPr>
              <a:t>Volvo, JLR, GM, VW</a:t>
            </a:r>
          </a:p>
        </p:txBody>
      </p:sp>
      <p:sp>
        <p:nvSpPr>
          <p:cNvPr id="11" name="Ellipse 17"/>
          <p:cNvSpPr/>
          <p:nvPr/>
        </p:nvSpPr>
        <p:spPr>
          <a:xfrm>
            <a:off x="2229715" y="3977342"/>
            <a:ext cx="2122487" cy="8262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013" b="1">
                <a:latin typeface="Arial"/>
                <a:cs typeface="Arial"/>
              </a:rPr>
              <a:t>LivingSolids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>
                <a:latin typeface="Arial"/>
                <a:cs typeface="Arial"/>
              </a:rPr>
              <a:t>9 FTEs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>
                <a:latin typeface="Arial"/>
                <a:cs typeface="Arial"/>
              </a:rPr>
              <a:t>Germany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>
                <a:latin typeface="Arial"/>
                <a:cs typeface="Arial"/>
              </a:rPr>
              <a:t>VW, Daimler</a:t>
            </a:r>
          </a:p>
        </p:txBody>
      </p:sp>
      <p:sp>
        <p:nvSpPr>
          <p:cNvPr id="12" name="Ellipse 18"/>
          <p:cNvSpPr/>
          <p:nvPr/>
        </p:nvSpPr>
        <p:spPr>
          <a:xfrm>
            <a:off x="4257834" y="3167258"/>
            <a:ext cx="2122487" cy="8274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013" b="1">
                <a:latin typeface="Arial"/>
                <a:cs typeface="Arial"/>
              </a:rPr>
              <a:t>Cortona3D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>
                <a:latin typeface="Arial"/>
                <a:cs typeface="Arial"/>
              </a:rPr>
              <a:t>13 FTEs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>
                <a:latin typeface="Arial"/>
                <a:cs typeface="Arial"/>
              </a:rPr>
              <a:t>Ireland/Russia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>
                <a:latin typeface="Arial"/>
                <a:cs typeface="Arial"/>
              </a:rPr>
              <a:t>BMW, Ford, VW</a:t>
            </a:r>
          </a:p>
        </p:txBody>
      </p:sp>
      <p:sp>
        <p:nvSpPr>
          <p:cNvPr id="13" name="Tekstfelt 39"/>
          <p:cNvSpPr txBox="1">
            <a:spLocks noChangeArrowheads="1"/>
          </p:cNvSpPr>
          <p:nvPr/>
        </p:nvSpPr>
        <p:spPr bwMode="auto">
          <a:xfrm>
            <a:off x="7153977" y="2882880"/>
            <a:ext cx="12795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GB" sz="1500" b="1">
                <a:solidFill>
                  <a:srgbClr val="FCC709"/>
                </a:solidFill>
                <a:latin typeface="Arial"/>
                <a:cs typeface="Arial"/>
              </a:rPr>
              <a:t>AutomationTool</a:t>
            </a:r>
          </a:p>
        </p:txBody>
      </p:sp>
      <p:sp>
        <p:nvSpPr>
          <p:cNvPr id="14" name="Tekstfelt 39"/>
          <p:cNvSpPr txBox="1">
            <a:spLocks noChangeArrowheads="1"/>
          </p:cNvSpPr>
          <p:nvPr/>
        </p:nvSpPr>
        <p:spPr bwMode="auto">
          <a:xfrm>
            <a:off x="3691412" y="922360"/>
            <a:ext cx="186372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GB" sz="1500" b="1">
                <a:solidFill>
                  <a:srgbClr val="FCC709"/>
                </a:solidFill>
                <a:latin typeface="Arial"/>
                <a:cs typeface="Arial"/>
              </a:rPr>
              <a:t>High RoI</a:t>
            </a:r>
          </a:p>
        </p:txBody>
      </p:sp>
      <p:sp>
        <p:nvSpPr>
          <p:cNvPr id="15" name="Tekstfelt 39"/>
          <p:cNvSpPr txBox="1">
            <a:spLocks noChangeArrowheads="1"/>
          </p:cNvSpPr>
          <p:nvPr/>
        </p:nvSpPr>
        <p:spPr bwMode="auto">
          <a:xfrm>
            <a:off x="874413" y="2883823"/>
            <a:ext cx="1071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GB" sz="1500" b="1">
                <a:solidFill>
                  <a:srgbClr val="FCC709"/>
                </a:solidFill>
                <a:latin typeface="Arial"/>
                <a:cs typeface="Arial"/>
              </a:rPr>
              <a:t>Manual Projects</a:t>
            </a:r>
          </a:p>
        </p:txBody>
      </p:sp>
      <p:sp>
        <p:nvSpPr>
          <p:cNvPr id="16" name="Tekstfelt 39"/>
          <p:cNvSpPr txBox="1">
            <a:spLocks noChangeArrowheads="1"/>
          </p:cNvSpPr>
          <p:nvPr/>
        </p:nvSpPr>
        <p:spPr bwMode="auto">
          <a:xfrm>
            <a:off x="3692111" y="4861713"/>
            <a:ext cx="186372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GB" sz="1500" b="1">
                <a:solidFill>
                  <a:srgbClr val="FCC709"/>
                </a:solidFill>
                <a:latin typeface="Arial"/>
                <a:cs typeface="Arial"/>
              </a:rPr>
              <a:t>Low RoI</a:t>
            </a:r>
          </a:p>
        </p:txBody>
      </p:sp>
      <p:sp>
        <p:nvSpPr>
          <p:cNvPr id="23" name="Ellipse 18"/>
          <p:cNvSpPr/>
          <p:nvPr/>
        </p:nvSpPr>
        <p:spPr>
          <a:xfrm>
            <a:off x="4017550" y="2356421"/>
            <a:ext cx="2122487" cy="8274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013" b="1" dirty="0">
                <a:latin typeface="Arial"/>
                <a:cs typeface="Arial"/>
              </a:rPr>
              <a:t>N-Grain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 dirty="0">
                <a:latin typeface="Arial"/>
                <a:cs typeface="Arial"/>
              </a:rPr>
              <a:t>28 FTEs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 dirty="0">
                <a:latin typeface="Arial"/>
                <a:cs typeface="Arial"/>
              </a:rPr>
              <a:t>Canada</a:t>
            </a:r>
          </a:p>
          <a:p>
            <a:pPr marL="214313" indent="-214313">
              <a:buFontTx/>
              <a:buChar char="-"/>
              <a:defRPr/>
            </a:pPr>
            <a:r>
              <a:rPr lang="en-GB" sz="900" dirty="0"/>
              <a:t>Raytheon, Lockheed</a:t>
            </a:r>
            <a:endParaRPr lang="en-GB" sz="90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40CDF3-E07D-3C4F-87DD-123762361B9D}"/>
              </a:ext>
            </a:extLst>
          </p:cNvPr>
          <p:cNvSpPr/>
          <p:nvPr/>
        </p:nvSpPr>
        <p:spPr>
          <a:xfrm>
            <a:off x="44825" y="470136"/>
            <a:ext cx="669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ECB907"/>
                </a:solidFill>
                <a:latin typeface="Arial Black"/>
                <a:cs typeface="Arial Black"/>
              </a:rPr>
              <a:t>COMPETITIORS</a:t>
            </a:r>
          </a:p>
        </p:txBody>
      </p:sp>
    </p:spTree>
    <p:extLst>
      <p:ext uri="{BB962C8B-B14F-4D97-AF65-F5344CB8AC3E}">
        <p14:creationId xmlns:p14="http://schemas.microsoft.com/office/powerpoint/2010/main" val="308799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521BF4-9AE1-904D-9F78-8DAA49614539}"/>
              </a:ext>
            </a:extLst>
          </p:cNvPr>
          <p:cNvSpPr/>
          <p:nvPr/>
        </p:nvSpPr>
        <p:spPr>
          <a:xfrm>
            <a:off x="44825" y="523924"/>
            <a:ext cx="52353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ECB907"/>
                </a:solidFill>
                <a:latin typeface="Arial Black"/>
                <a:cs typeface="Arial Black"/>
              </a:rPr>
              <a:t>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B5AE5B-CC3A-1F47-84BD-3496B31FF59D}"/>
              </a:ext>
            </a:extLst>
          </p:cNvPr>
          <p:cNvSpPr/>
          <p:nvPr/>
        </p:nvSpPr>
        <p:spPr>
          <a:xfrm>
            <a:off x="0" y="1983502"/>
            <a:ext cx="9144000" cy="3152581"/>
          </a:xfrm>
          <a:prstGeom prst="rect">
            <a:avLst/>
          </a:prstGeom>
          <a:solidFill>
            <a:srgbClr val="FFDD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3" tIns="60951" rIns="121903" bIns="60951" rtlCol="0" anchor="ctr"/>
          <a:lstStyle/>
          <a:p>
            <a:pPr algn="ctr"/>
            <a:endParaRPr lang="en" sz="1535"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AA99F9-6B1C-134B-A85A-7A4F6894E3E2}"/>
              </a:ext>
            </a:extLst>
          </p:cNvPr>
          <p:cNvSpPr/>
          <p:nvPr/>
        </p:nvSpPr>
        <p:spPr>
          <a:xfrm>
            <a:off x="7389788" y="1083801"/>
            <a:ext cx="1367146" cy="129077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3" tIns="60951" rIns="121903" bIns="60951" rtlCol="0" anchor="ctr"/>
          <a:lstStyle/>
          <a:p>
            <a:pPr algn="ctr"/>
            <a:r>
              <a:rPr lang="en" sz="1535">
                <a:latin typeface="Arial"/>
                <a:cs typeface="Arial"/>
              </a:rPr>
              <a:t>  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6A7F38-EA98-CC4B-B27B-829E3E5856EA}"/>
              </a:ext>
            </a:extLst>
          </p:cNvPr>
          <p:cNvSpPr/>
          <p:nvPr/>
        </p:nvSpPr>
        <p:spPr>
          <a:xfrm>
            <a:off x="5089156" y="1083801"/>
            <a:ext cx="1367146" cy="129077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3" tIns="60951" rIns="121903" bIns="60951" rtlCol="0" anchor="ctr"/>
          <a:lstStyle/>
          <a:p>
            <a:pPr algn="ctr"/>
            <a:r>
              <a:rPr lang="en" sz="1535">
                <a:latin typeface="Arial"/>
                <a:cs typeface="Arial"/>
              </a:rPr>
              <a:t>  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02675-4028-DE4B-B9EC-C38867C429A0}"/>
              </a:ext>
            </a:extLst>
          </p:cNvPr>
          <p:cNvSpPr/>
          <p:nvPr/>
        </p:nvSpPr>
        <p:spPr>
          <a:xfrm>
            <a:off x="183608" y="1083799"/>
            <a:ext cx="1367146" cy="129077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3" tIns="60951" rIns="121903" bIns="60951" rtlCol="0" anchor="ctr"/>
          <a:lstStyle/>
          <a:p>
            <a:pPr algn="ctr"/>
            <a:r>
              <a:rPr lang="en" sz="1535">
                <a:latin typeface="Arial"/>
                <a:cs typeface="Arial"/>
              </a:rPr>
              <a:t>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7D4C7-86AE-5047-A6D4-0C60B58B8679}"/>
              </a:ext>
            </a:extLst>
          </p:cNvPr>
          <p:cNvSpPr txBox="1"/>
          <p:nvPr/>
        </p:nvSpPr>
        <p:spPr>
          <a:xfrm>
            <a:off x="148751" y="2262926"/>
            <a:ext cx="2109136" cy="2192894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endParaRPr lang="en" sz="1050" b="1" dirty="0">
              <a:latin typeface="Arial"/>
              <a:ea typeface="Roboto Lt" pitchFamily="2" charset="0"/>
              <a:cs typeface="Arial"/>
            </a:endParaRPr>
          </a:p>
          <a:p>
            <a:r>
              <a:rPr lang="en" sz="1050" b="1" dirty="0">
                <a:latin typeface="Arial"/>
                <a:ea typeface="Roboto Lt" pitchFamily="2" charset="0"/>
                <a:cs typeface="Arial"/>
              </a:rPr>
              <a:t>Simon Egenfeldt-Nielsen (DK)</a:t>
            </a:r>
          </a:p>
          <a:p>
            <a:r>
              <a:rPr lang="en" sz="1050" dirty="0">
                <a:latin typeface="Arial"/>
                <a:ea typeface="Roboto Lt" pitchFamily="2" charset="0"/>
                <a:cs typeface="Arial"/>
              </a:rPr>
              <a:t>C</a:t>
            </a:r>
            <a:r>
              <a:rPr lang="da-DK" sz="1050" dirty="0">
                <a:latin typeface="Arial"/>
                <a:ea typeface="Roboto Lt" pitchFamily="2" charset="0"/>
                <a:cs typeface="Arial"/>
              </a:rPr>
              <a:t>E</a:t>
            </a:r>
            <a:r>
              <a:rPr lang="en" sz="1050" dirty="0">
                <a:latin typeface="Arial"/>
                <a:ea typeface="Roboto Lt" pitchFamily="2" charset="0"/>
                <a:cs typeface="Arial"/>
              </a:rPr>
              <a:t>O</a:t>
            </a:r>
          </a:p>
          <a:p>
            <a:endParaRPr lang="en" sz="1050" dirty="0">
              <a:latin typeface="Arial"/>
              <a:ea typeface="Roboto Lt" pitchFamily="2" charset="0"/>
              <a:cs typeface="Arial"/>
            </a:endParaRPr>
          </a:p>
          <a:p>
            <a:r>
              <a:rPr lang="en" sz="1050" dirty="0">
                <a:latin typeface="Arial"/>
                <a:cs typeface="Arial"/>
              </a:rPr>
              <a:t>Strategy, biz dev and partnerships.</a:t>
            </a:r>
          </a:p>
          <a:p>
            <a:endParaRPr lang="en" sz="1050" dirty="0">
              <a:latin typeface="Arial"/>
              <a:cs typeface="Arial"/>
            </a:endParaRPr>
          </a:p>
          <a:p>
            <a:r>
              <a:rPr lang="en" sz="1050" dirty="0">
                <a:latin typeface="Arial"/>
                <a:cs typeface="Arial"/>
              </a:rPr>
              <a:t>+15 years experience making Serious Games Interactive among category leaders with two digit </a:t>
            </a:r>
            <a:r>
              <a:rPr lang="da-DK" sz="1050" dirty="0">
                <a:latin typeface="Arial"/>
                <a:cs typeface="Arial"/>
              </a:rPr>
              <a:t>DKK </a:t>
            </a:r>
            <a:r>
              <a:rPr lang="en" sz="1050" dirty="0">
                <a:latin typeface="Arial"/>
                <a:cs typeface="Arial"/>
              </a:rPr>
              <a:t>mio. revenue. </a:t>
            </a:r>
          </a:p>
          <a:p>
            <a:endParaRPr lang="en" sz="1050" dirty="0">
              <a:latin typeface="Arial"/>
              <a:cs typeface="Arial"/>
            </a:endParaRPr>
          </a:p>
          <a:p>
            <a:r>
              <a:rPr lang="en" sz="1050" dirty="0">
                <a:latin typeface="Arial"/>
                <a:cs typeface="Arial"/>
              </a:rPr>
              <a:t>Multiple start-ups in DK.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72506-57FC-CB43-AEE2-4D583E7CF55E}"/>
              </a:ext>
            </a:extLst>
          </p:cNvPr>
          <p:cNvSpPr txBox="1"/>
          <p:nvPr/>
        </p:nvSpPr>
        <p:spPr>
          <a:xfrm>
            <a:off x="2409603" y="2262926"/>
            <a:ext cx="2006297" cy="2389166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>
              <a:lnSpc>
                <a:spcPct val="110000"/>
              </a:lnSpc>
            </a:pPr>
            <a:endParaRPr lang="en" sz="1050" b="1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b="1" dirty="0">
                <a:latin typeface="Arial"/>
                <a:ea typeface="Roboto Lt" pitchFamily="2" charset="0"/>
                <a:cs typeface="Arial"/>
              </a:rPr>
              <a:t>Thomas Gravgaard (DK)</a:t>
            </a:r>
          </a:p>
          <a:p>
            <a:pPr>
              <a:lnSpc>
                <a:spcPct val="110000"/>
              </a:lnSpc>
            </a:pPr>
            <a:r>
              <a:rPr lang="da-DK" sz="1050" dirty="0">
                <a:solidFill>
                  <a:srgbClr val="000000"/>
                </a:solidFill>
                <a:latin typeface="Arial"/>
                <a:ea typeface="Roboto Lt" pitchFamily="2" charset="0"/>
                <a:cs typeface="Arial"/>
              </a:rPr>
              <a:t>CTO</a:t>
            </a:r>
            <a:endParaRPr lang="en" sz="1050" dirty="0">
              <a:solidFill>
                <a:srgbClr val="000000"/>
              </a:solidFill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endParaRPr lang="en" sz="1050" b="1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Back-end, Unity3D, enterprise</a:t>
            </a:r>
          </a:p>
          <a:p>
            <a:pPr>
              <a:lnSpc>
                <a:spcPct val="110000"/>
              </a:lnSpc>
            </a:pPr>
            <a:endParaRPr lang="en" sz="1050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+20 years experience in developing software, serious games and simulation applications for critical areas.  </a:t>
            </a:r>
          </a:p>
          <a:p>
            <a:pPr>
              <a:lnSpc>
                <a:spcPct val="110000"/>
              </a:lnSpc>
            </a:pPr>
            <a:endParaRPr lang="en" sz="1050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Past start-ups in Data service &amp; games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70A09B-F34D-294E-8CF9-BB79FAB09D96}"/>
              </a:ext>
            </a:extLst>
          </p:cNvPr>
          <p:cNvSpPr txBox="1"/>
          <p:nvPr/>
        </p:nvSpPr>
        <p:spPr>
          <a:xfrm>
            <a:off x="4691489" y="2262926"/>
            <a:ext cx="2176202" cy="2225210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>
              <a:lnSpc>
                <a:spcPct val="110000"/>
              </a:lnSpc>
            </a:pPr>
            <a:endParaRPr lang="en" sz="1050" b="1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b="1" dirty="0">
                <a:latin typeface="Arial"/>
                <a:ea typeface="Roboto Lt" pitchFamily="2" charset="0"/>
                <a:cs typeface="Arial"/>
              </a:rPr>
              <a:t>Damian Brown (UK)</a:t>
            </a:r>
          </a:p>
          <a:p>
            <a:pPr>
              <a:lnSpc>
                <a:spcPct val="110000"/>
              </a:lnSpc>
            </a:pPr>
            <a:r>
              <a:rPr lang="en" sz="1050" dirty="0">
                <a:solidFill>
                  <a:srgbClr val="000000"/>
                </a:solidFill>
                <a:latin typeface="Arial"/>
                <a:ea typeface="Roboto Lt" pitchFamily="2" charset="0"/>
                <a:cs typeface="Arial"/>
              </a:rPr>
              <a:t>CPO</a:t>
            </a:r>
          </a:p>
          <a:p>
            <a:pPr>
              <a:lnSpc>
                <a:spcPct val="110000"/>
              </a:lnSpc>
            </a:pPr>
            <a:endParaRPr lang="en" sz="1050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Product vision</a:t>
            </a:r>
            <a:r>
              <a:rPr lang="da-DK" sz="1050" dirty="0">
                <a:latin typeface="Arial"/>
                <a:ea typeface="Roboto Lt" pitchFamily="2" charset="0"/>
                <a:cs typeface="Arial"/>
              </a:rPr>
              <a:t> &amp; </a:t>
            </a:r>
            <a:r>
              <a:rPr lang="en" sz="1050" dirty="0">
                <a:latin typeface="Arial"/>
                <a:ea typeface="Roboto Lt" pitchFamily="2" charset="0"/>
                <a:cs typeface="Arial"/>
              </a:rPr>
              <a:t>development</a:t>
            </a:r>
            <a:r>
              <a:rPr lang="da-DK" sz="1050" dirty="0">
                <a:latin typeface="Arial"/>
                <a:ea typeface="Roboto Lt" pitchFamily="2" charset="0"/>
                <a:cs typeface="Arial"/>
              </a:rPr>
              <a:t>, </a:t>
            </a:r>
            <a:r>
              <a:rPr lang="en" sz="1050" dirty="0">
                <a:latin typeface="Arial"/>
                <a:ea typeface="Roboto Lt" pitchFamily="2" charset="0"/>
                <a:cs typeface="Arial"/>
              </a:rPr>
              <a:t>team lead.</a:t>
            </a:r>
          </a:p>
          <a:p>
            <a:pPr>
              <a:lnSpc>
                <a:spcPct val="110000"/>
              </a:lnSpc>
            </a:pPr>
            <a:endParaRPr lang="en" sz="1050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+15 years experience in making digital learning and technology projects across Europe. </a:t>
            </a:r>
          </a:p>
          <a:p>
            <a:pPr>
              <a:lnSpc>
                <a:spcPct val="110000"/>
              </a:lnSpc>
            </a:pPr>
            <a:endParaRPr lang="da-DK" sz="1050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da-DK" sz="1050" dirty="0" err="1">
                <a:latin typeface="Arial"/>
                <a:ea typeface="Roboto Lt" pitchFamily="2" charset="0"/>
                <a:cs typeface="Arial"/>
              </a:rPr>
              <a:t>Past</a:t>
            </a:r>
            <a:r>
              <a:rPr lang="da-DK" sz="1050" dirty="0">
                <a:latin typeface="Arial"/>
                <a:ea typeface="Roboto Lt" pitchFamily="2" charset="0"/>
                <a:cs typeface="Arial"/>
              </a:rPr>
              <a:t> start-up in UK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EC2EF-04DE-3145-B8B6-A8741912E048}"/>
              </a:ext>
            </a:extLst>
          </p:cNvPr>
          <p:cNvSpPr txBox="1"/>
          <p:nvPr/>
        </p:nvSpPr>
        <p:spPr>
          <a:xfrm>
            <a:off x="7081086" y="2262927"/>
            <a:ext cx="2033301" cy="2225210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>
              <a:lnSpc>
                <a:spcPct val="110000"/>
              </a:lnSpc>
            </a:pPr>
            <a:endParaRPr lang="en" sz="1050" b="1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b="1" dirty="0">
                <a:latin typeface="Arial"/>
                <a:ea typeface="Roboto Lt" pitchFamily="2" charset="0"/>
                <a:cs typeface="Arial"/>
              </a:rPr>
              <a:t>Dominic Goresky (DE)</a:t>
            </a:r>
          </a:p>
          <a:p>
            <a:pPr>
              <a:lnSpc>
                <a:spcPct val="110000"/>
              </a:lnSpc>
            </a:pPr>
            <a:r>
              <a:rPr lang="en" sz="1050" dirty="0">
                <a:solidFill>
                  <a:srgbClr val="000000"/>
                </a:solidFill>
                <a:latin typeface="Arial"/>
                <a:ea typeface="Roboto Lt" pitchFamily="2" charset="0"/>
                <a:cs typeface="Arial"/>
              </a:rPr>
              <a:t>Count</a:t>
            </a:r>
            <a:r>
              <a:rPr lang="da-DK" sz="1050" dirty="0">
                <a:solidFill>
                  <a:srgbClr val="000000"/>
                </a:solidFill>
                <a:latin typeface="Arial"/>
                <a:ea typeface="Roboto Lt" pitchFamily="2" charset="0"/>
                <a:cs typeface="Arial"/>
              </a:rPr>
              <a:t>r</a:t>
            </a:r>
            <a:r>
              <a:rPr lang="en" sz="1050" dirty="0">
                <a:solidFill>
                  <a:srgbClr val="000000"/>
                </a:solidFill>
                <a:latin typeface="Arial"/>
                <a:ea typeface="Roboto Lt" pitchFamily="2" charset="0"/>
                <a:cs typeface="Arial"/>
              </a:rPr>
              <a:t>y Manager Germany</a:t>
            </a:r>
          </a:p>
          <a:p>
            <a:pPr>
              <a:lnSpc>
                <a:spcPct val="110000"/>
              </a:lnSpc>
            </a:pPr>
            <a:endParaRPr lang="en" sz="1050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German market, technical integration and partnerships</a:t>
            </a:r>
          </a:p>
          <a:p>
            <a:pPr>
              <a:lnSpc>
                <a:spcPct val="110000"/>
              </a:lnSpc>
            </a:pPr>
            <a:endParaRPr lang="en" sz="1050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Head of </a:t>
            </a:r>
            <a:r>
              <a:rPr lang="en" sz="1050" dirty="0" err="1">
                <a:latin typeface="Arial"/>
                <a:ea typeface="Roboto Lt" pitchFamily="2" charset="0"/>
                <a:cs typeface="Arial"/>
              </a:rPr>
              <a:t>SmartFactory</a:t>
            </a:r>
            <a:r>
              <a:rPr lang="en" sz="1050" dirty="0">
                <a:latin typeface="Arial"/>
                <a:ea typeface="Roboto Lt" pitchFamily="2" charset="0"/>
                <a:cs typeface="Arial"/>
              </a:rPr>
              <a:t> Park Biel and leading researcher within Industry 4.0. </a:t>
            </a:r>
          </a:p>
          <a:p>
            <a:pPr>
              <a:lnSpc>
                <a:spcPct val="110000"/>
              </a:lnSpc>
            </a:pPr>
            <a:endParaRPr lang="en" sz="1050" dirty="0">
              <a:latin typeface="Arial"/>
              <a:ea typeface="Roboto Lt" pitchFamily="2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Start-ups in Germany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7DD66F-AADC-9041-A005-65E1FA29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6701">
            <a:off x="7331607" y="1018732"/>
            <a:ext cx="1395691" cy="1395691"/>
          </a:xfrm>
          <a:prstGeom prst="ellipse">
            <a:avLst/>
          </a:prstGeom>
        </p:spPr>
      </p:pic>
      <p:pic>
        <p:nvPicPr>
          <p:cNvPr id="19" name="Picture 18" descr="Simon.jpg">
            <a:extLst>
              <a:ext uri="{FF2B5EF4-FFF2-40B4-BE49-F238E27FC236}">
                <a16:creationId xmlns:a16="http://schemas.microsoft.com/office/drawing/2014/main" id="{E2645C23-FE27-2048-A028-7FE7B1FE15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8"/>
          <a:stretch/>
        </p:blipFill>
        <p:spPr>
          <a:xfrm>
            <a:off x="171631" y="1018731"/>
            <a:ext cx="1376678" cy="1395692"/>
          </a:xfrm>
          <a:prstGeom prst="ellipse">
            <a:avLst/>
          </a:prstGeom>
        </p:spPr>
      </p:pic>
      <p:pic>
        <p:nvPicPr>
          <p:cNvPr id="20" name="Picture 19" descr="Damian.JPG">
            <a:extLst>
              <a:ext uri="{FF2B5EF4-FFF2-40B4-BE49-F238E27FC236}">
                <a16:creationId xmlns:a16="http://schemas.microsoft.com/office/drawing/2014/main" id="{90C9071A-8A9E-1D41-A9C0-D349D90F81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7" t="15637" r="36382" b="65920"/>
          <a:stretch/>
        </p:blipFill>
        <p:spPr>
          <a:xfrm>
            <a:off x="5051663" y="1018732"/>
            <a:ext cx="1387392" cy="1395691"/>
          </a:xfrm>
          <a:prstGeom prst="ellipse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63EFBD3-A9B6-1142-A0E3-B55616585382}"/>
              </a:ext>
            </a:extLst>
          </p:cNvPr>
          <p:cNvSpPr/>
          <p:nvPr/>
        </p:nvSpPr>
        <p:spPr>
          <a:xfrm>
            <a:off x="2748020" y="1049475"/>
            <a:ext cx="1367146" cy="129077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3" tIns="60951" rIns="121903" bIns="60951" rtlCol="0" anchor="ctr"/>
          <a:lstStyle/>
          <a:p>
            <a:pPr algn="ctr"/>
            <a:r>
              <a:rPr lang="en" sz="1535">
                <a:latin typeface="Arial"/>
                <a:cs typeface="Arial"/>
              </a:rPr>
              <a:t> 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ACB3F7-5116-164F-951B-E8FA035EA8AF}"/>
              </a:ext>
            </a:extLst>
          </p:cNvPr>
          <p:cNvSpPr/>
          <p:nvPr/>
        </p:nvSpPr>
        <p:spPr>
          <a:xfrm>
            <a:off x="148748" y="4675790"/>
            <a:ext cx="196692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050" dirty="0">
                <a:latin typeface="Arial"/>
                <a:ea typeface="Roboto Lt" pitchFamily="2" charset="0"/>
                <a:cs typeface="Arial"/>
              </a:rPr>
              <a:t>PhD. MA Psychology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618D74-84BA-5E4B-9397-EE9360E357DF}"/>
              </a:ext>
            </a:extLst>
          </p:cNvPr>
          <p:cNvSpPr/>
          <p:nvPr/>
        </p:nvSpPr>
        <p:spPr>
          <a:xfrm>
            <a:off x="2449705" y="4675790"/>
            <a:ext cx="1849163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BSc, Computer science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D9F0E3-48AA-A540-866A-591043485A13}"/>
              </a:ext>
            </a:extLst>
          </p:cNvPr>
          <p:cNvSpPr/>
          <p:nvPr/>
        </p:nvSpPr>
        <p:spPr>
          <a:xfrm>
            <a:off x="4730417" y="4675790"/>
            <a:ext cx="970526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ea typeface="Roboto Lt" pitchFamily="2" charset="0"/>
                <a:cs typeface="Arial"/>
              </a:rPr>
              <a:t>BSc. Arts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2085F2-887B-2441-9364-C04DF8C1734B}"/>
              </a:ext>
            </a:extLst>
          </p:cNvPr>
          <p:cNvSpPr/>
          <p:nvPr/>
        </p:nvSpPr>
        <p:spPr>
          <a:xfrm>
            <a:off x="7125019" y="4675790"/>
            <a:ext cx="1235116" cy="2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" sz="1050" dirty="0">
                <a:latin typeface="Arial"/>
                <a:cs typeface="Arial"/>
              </a:rPr>
              <a:t>PhD, Dr.-Ing</a:t>
            </a:r>
            <a:r>
              <a:rPr lang="en" sz="1050" dirty="0">
                <a:latin typeface="Arial"/>
                <a:ea typeface="Roboto Lt" pitchFamily="2" charset="0"/>
                <a:cs typeface="Arial"/>
              </a:rPr>
              <a:t>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1CFA1C-81DA-654A-8CC1-A00407829F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3422" y="1014577"/>
            <a:ext cx="1404000" cy="140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608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643728"/>
              </p:ext>
            </p:extLst>
          </p:nvPr>
        </p:nvGraphicFramePr>
        <p:xfrm>
          <a:off x="527255" y="897867"/>
          <a:ext cx="7487660" cy="367884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37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4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8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440">
                <a:tc>
                  <a:txBody>
                    <a:bodyPr/>
                    <a:lstStyle/>
                    <a:p>
                      <a:r>
                        <a:rPr lang="da-DK" sz="1100" noProof="0" dirty="0"/>
                        <a:t>EUR (</a:t>
                      </a:r>
                      <a:r>
                        <a:rPr lang="da-DK" sz="1100" noProof="0" dirty="0" err="1"/>
                        <a:t>thousands</a:t>
                      </a:r>
                      <a:r>
                        <a:rPr lang="da-DK" sz="1100" noProof="0" dirty="0"/>
                        <a:t>)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noProof="0"/>
                        <a:t>2016/17</a:t>
                      </a:r>
                      <a:endParaRPr lang="en" sz="1100" noProof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noProof="0"/>
                        <a:t>2017/18</a:t>
                      </a:r>
                      <a:endParaRPr lang="en" sz="1100" noProof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noProof="0" dirty="0"/>
                        <a:t>2018/2019</a:t>
                      </a:r>
                      <a:endParaRPr lang="en" sz="1100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noProof="0" dirty="0"/>
                        <a:t>2019/2020</a:t>
                      </a:r>
                      <a:endParaRPr lang="en" sz="1100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noProof="0" dirty="0"/>
                        <a:t>2020/2021</a:t>
                      </a:r>
                      <a:endParaRPr lang="en" sz="1100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r>
                        <a:rPr lang="en" sz="1100" noProof="0"/>
                        <a:t>Commercial revenue</a:t>
                      </a:r>
                      <a:endParaRPr lang="en" sz="1100" b="1" noProof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kern="1200" noProof="0" dirty="0"/>
                        <a:t>14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50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600*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1.800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kern="1200" noProof="0" dirty="0"/>
                        <a:t>5.400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r>
                        <a:rPr lang="en" sz="1100" noProof="0" dirty="0"/>
                        <a:t>Support grants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89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90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kern="1200" noProof="0" dirty="0"/>
                        <a:t>TOTAL REVENUE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103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kern="1200" noProof="0" dirty="0"/>
                        <a:t>140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600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1.800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5.400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noProof="0" dirty="0"/>
                        <a:t>Development</a:t>
                      </a:r>
                      <a:r>
                        <a:rPr lang="da-DK" sz="1100" baseline="0" noProof="0" dirty="0"/>
                        <a:t> </a:t>
                      </a:r>
                      <a:r>
                        <a:rPr lang="da-DK" sz="1100" noProof="0" dirty="0"/>
                        <a:t>c</a:t>
                      </a:r>
                      <a:r>
                        <a:rPr lang="en" sz="1100" noProof="0" dirty="0"/>
                        <a:t>ost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201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kern="1200" noProof="0" dirty="0"/>
                        <a:t>441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680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880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1.080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noProof="0" dirty="0"/>
                        <a:t>Sales &amp; marketing</a:t>
                      </a:r>
                      <a:r>
                        <a:rPr lang="da-DK" sz="1100" baseline="0" noProof="0" dirty="0"/>
                        <a:t> </a:t>
                      </a:r>
                      <a:r>
                        <a:rPr lang="da-DK" sz="1100" baseline="0" noProof="0" dirty="0" err="1"/>
                        <a:t>cost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39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280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480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680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820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r>
                        <a:rPr lang="da-DK" sz="1100" noProof="0" dirty="0"/>
                        <a:t>F</a:t>
                      </a:r>
                      <a:r>
                        <a:rPr lang="en" sz="1100" baseline="0" noProof="0" dirty="0"/>
                        <a:t>ixed </a:t>
                      </a:r>
                      <a:r>
                        <a:rPr lang="da-DK" sz="1100" baseline="0" noProof="0" dirty="0"/>
                        <a:t>c</a:t>
                      </a:r>
                      <a:r>
                        <a:rPr lang="en" sz="1100" baseline="0" noProof="0" dirty="0"/>
                        <a:t>ost</a:t>
                      </a:r>
                      <a:r>
                        <a:rPr lang="da-DK" sz="1100" baseline="0" noProof="0" dirty="0"/>
                        <a:t> &amp; overhead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30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60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120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200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280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noProof="0" dirty="0"/>
                        <a:t>TOTAL COST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270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581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1.280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1.760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2.180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noProof="0" dirty="0" err="1"/>
                        <a:t>Employees</a:t>
                      </a:r>
                      <a:r>
                        <a:rPr lang="da-DK" sz="1100" noProof="0" dirty="0"/>
                        <a:t> (FTE)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3,5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7*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16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21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27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100" noProof="0" dirty="0"/>
                        <a:t>EBITDA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-556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-441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-620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+40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kern="1200" noProof="0" dirty="0"/>
                        <a:t>+3.210</a:t>
                      </a:r>
                      <a:endParaRPr lang="en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noProof="0" dirty="0"/>
                        <a:t>EBIDTA (as % of </a:t>
                      </a:r>
                      <a:r>
                        <a:rPr lang="da-DK" sz="1100" noProof="0" dirty="0" err="1"/>
                        <a:t>revenue</a:t>
                      </a:r>
                      <a:r>
                        <a:rPr lang="da-DK" sz="1100" noProof="0" dirty="0"/>
                        <a:t>)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noProof="0" dirty="0"/>
                        <a:t>-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noProof="0" dirty="0"/>
                        <a:t>-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noProof="0" dirty="0"/>
                        <a:t>-</a:t>
                      </a:r>
                      <a:endParaRPr lang="en" sz="1100" b="1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noProof="0" dirty="0"/>
                        <a:t>2%</a:t>
                      </a:r>
                      <a:endParaRPr lang="en" sz="1100" b="0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noProof="0" dirty="0"/>
                        <a:t>59%</a:t>
                      </a:r>
                      <a:endParaRPr lang="en" sz="1100" b="0" noProof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015" marR="9101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0185" y="504198"/>
            <a:ext cx="6833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500" dirty="0">
                <a:solidFill>
                  <a:schemeClr val="tx2"/>
                </a:solidFill>
                <a:latin typeface="Arial Black"/>
                <a:cs typeface="Arial Black"/>
              </a:rPr>
              <a:t>Financial </a:t>
            </a:r>
            <a:r>
              <a:rPr lang="da-DK" sz="1500" dirty="0" err="1">
                <a:solidFill>
                  <a:schemeClr val="tx2"/>
                </a:solidFill>
                <a:latin typeface="Arial Black"/>
                <a:cs typeface="Arial Black"/>
              </a:rPr>
              <a:t>overview</a:t>
            </a:r>
            <a:r>
              <a:rPr lang="da-DK" sz="1500" dirty="0">
                <a:solidFill>
                  <a:schemeClr val="tx2"/>
                </a:solidFill>
                <a:latin typeface="Arial Black"/>
                <a:cs typeface="Arial Black"/>
              </a:rPr>
              <a:t> (EUR, </a:t>
            </a:r>
            <a:r>
              <a:rPr lang="da-DK" sz="1500" dirty="0" err="1">
                <a:solidFill>
                  <a:schemeClr val="tx2"/>
                </a:solidFill>
                <a:latin typeface="Arial Black"/>
                <a:cs typeface="Arial Black"/>
              </a:rPr>
              <a:t>thousands</a:t>
            </a:r>
            <a:r>
              <a:rPr lang="da-DK" sz="1500" dirty="0">
                <a:solidFill>
                  <a:schemeClr val="tx2"/>
                </a:solidFill>
                <a:latin typeface="Arial Black"/>
                <a:cs typeface="Arial Black"/>
              </a:rPr>
              <a:t>)</a:t>
            </a:r>
            <a:endParaRPr lang="en-US" sz="1500" dirty="0">
              <a:solidFill>
                <a:schemeClr val="tx2"/>
              </a:solidFill>
              <a:latin typeface="Arial Black"/>
              <a:cs typeface="Arial Black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9196" y="844448"/>
            <a:ext cx="839510" cy="0"/>
          </a:xfrm>
          <a:prstGeom prst="line">
            <a:avLst/>
          </a:prstGeom>
          <a:ln w="381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C1C86E5-15E8-5D4D-B171-B4F67A25911A}"/>
              </a:ext>
            </a:extLst>
          </p:cNvPr>
          <p:cNvSpPr txBox="1"/>
          <p:nvPr/>
        </p:nvSpPr>
        <p:spPr>
          <a:xfrm>
            <a:off x="527255" y="4576707"/>
            <a:ext cx="40465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 Depends on when we get funding to accelerate sales. </a:t>
            </a:r>
          </a:p>
        </p:txBody>
      </p:sp>
    </p:spTree>
    <p:extLst>
      <p:ext uri="{BB962C8B-B14F-4D97-AF65-F5344CB8AC3E}">
        <p14:creationId xmlns:p14="http://schemas.microsoft.com/office/powerpoint/2010/main" val="99770556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0185" y="504198"/>
            <a:ext cx="6833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27000" algn="l"/>
              </a:tabLst>
            </a:pPr>
            <a:r>
              <a:rPr lang="en-GB" sz="1500" dirty="0">
                <a:solidFill>
                  <a:schemeClr val="tx2"/>
                </a:solidFill>
                <a:latin typeface="Arial Black"/>
                <a:cs typeface="Arial Black"/>
              </a:rPr>
              <a:t>Funding, investment and valuation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99196" y="844448"/>
            <a:ext cx="839510" cy="0"/>
          </a:xfrm>
          <a:prstGeom prst="line">
            <a:avLst/>
          </a:prstGeom>
          <a:ln w="381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10097-639E-F148-ABA0-AE5F15C83CAC}"/>
              </a:ext>
            </a:extLst>
          </p:cNvPr>
          <p:cNvGrpSpPr>
            <a:grpSpLocks noChangeAspect="1"/>
          </p:cNvGrpSpPr>
          <p:nvPr/>
        </p:nvGrpSpPr>
        <p:grpSpPr>
          <a:xfrm>
            <a:off x="717249" y="1362389"/>
            <a:ext cx="694441" cy="694438"/>
            <a:chOff x="5737686" y="1481235"/>
            <a:chExt cx="375488" cy="375488"/>
          </a:xfrm>
          <a:solidFill>
            <a:srgbClr val="92D050"/>
          </a:solidFill>
        </p:grpSpPr>
        <p:sp>
          <p:nvSpPr>
            <p:cNvPr id="10" name="Teardrop 9">
              <a:extLst>
                <a:ext uri="{FF2B5EF4-FFF2-40B4-BE49-F238E27FC236}">
                  <a16:creationId xmlns:a16="http://schemas.microsoft.com/office/drawing/2014/main" id="{007C14C2-07A0-B547-BE38-23F364F64B63}"/>
                </a:ext>
              </a:extLst>
            </p:cNvPr>
            <p:cNvSpPr/>
            <p:nvPr/>
          </p:nvSpPr>
          <p:spPr>
            <a:xfrm rot="8100000">
              <a:off x="5737686" y="1481235"/>
              <a:ext cx="375488" cy="3754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EAF3BB-0236-7540-AC9A-68B97BBDEF98}"/>
                </a:ext>
              </a:extLst>
            </p:cNvPr>
            <p:cNvSpPr txBox="1"/>
            <p:nvPr/>
          </p:nvSpPr>
          <p:spPr>
            <a:xfrm>
              <a:off x="5929705" y="1541216"/>
              <a:ext cx="35" cy="216343"/>
            </a:xfrm>
            <a:prstGeom prst="rect">
              <a:avLst/>
            </a:prstGeom>
            <a:grpFill/>
          </p:spPr>
          <p:txBody>
            <a:bodyPr wrap="none" lIns="0" tIns="91440" rIns="0" bIns="0" rtlCol="0">
              <a:sp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A62A52-095C-8C4D-BA00-DF1309E0B517}"/>
              </a:ext>
            </a:extLst>
          </p:cNvPr>
          <p:cNvSpPr txBox="1"/>
          <p:nvPr/>
        </p:nvSpPr>
        <p:spPr>
          <a:xfrm>
            <a:off x="849216" y="140675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A1E23-B635-B74F-AB06-4CF5B5CD7212}"/>
              </a:ext>
            </a:extLst>
          </p:cNvPr>
          <p:cNvSpPr txBox="1"/>
          <p:nvPr/>
        </p:nvSpPr>
        <p:spPr>
          <a:xfrm>
            <a:off x="1465026" y="1515335"/>
            <a:ext cx="242245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Funding achieved EUR965.000</a:t>
            </a:r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259420E9-E905-CE4C-A2A2-246FE9799DB4}"/>
              </a:ext>
            </a:extLst>
          </p:cNvPr>
          <p:cNvSpPr/>
          <p:nvPr/>
        </p:nvSpPr>
        <p:spPr>
          <a:xfrm rot="8100000">
            <a:off x="690027" y="3535800"/>
            <a:ext cx="694441" cy="69443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25CD90-EA7C-EB4E-8A6B-4D2364B5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02" y="3681981"/>
            <a:ext cx="432000" cy="4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8B1732-B99E-564A-9501-DA07FAF842DD}"/>
              </a:ext>
            </a:extLst>
          </p:cNvPr>
          <p:cNvSpPr txBox="1"/>
          <p:nvPr/>
        </p:nvSpPr>
        <p:spPr>
          <a:xfrm>
            <a:off x="1437804" y="3747940"/>
            <a:ext cx="316625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Investment range EUR810.000-1.080.000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68BAC-B54D-4340-86F0-DB635E5035A6}"/>
              </a:ext>
            </a:extLst>
          </p:cNvPr>
          <p:cNvSpPr txBox="1"/>
          <p:nvPr/>
        </p:nvSpPr>
        <p:spPr>
          <a:xfrm>
            <a:off x="1465026" y="2666910"/>
            <a:ext cx="276069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Pre-money valuation EUR5.400.000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9918C8-F12D-CE4F-BD34-A084F2FFC20D}"/>
              </a:ext>
            </a:extLst>
          </p:cNvPr>
          <p:cNvGrpSpPr>
            <a:grpSpLocks noChangeAspect="1"/>
          </p:cNvGrpSpPr>
          <p:nvPr/>
        </p:nvGrpSpPr>
        <p:grpSpPr>
          <a:xfrm>
            <a:off x="690027" y="2443418"/>
            <a:ext cx="694441" cy="694439"/>
            <a:chOff x="5737686" y="1481235"/>
            <a:chExt cx="375488" cy="375488"/>
          </a:xfrm>
          <a:solidFill>
            <a:schemeClr val="accent4"/>
          </a:solidFill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44CD3E18-FA81-1949-910D-39E297D1A04C}"/>
                </a:ext>
              </a:extLst>
            </p:cNvPr>
            <p:cNvSpPr/>
            <p:nvPr/>
          </p:nvSpPr>
          <p:spPr>
            <a:xfrm rot="8100000">
              <a:off x="5737686" y="1481235"/>
              <a:ext cx="375488" cy="3754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B3DFDB-1BCD-3F4B-8F9D-72AEA09A1874}"/>
                </a:ext>
              </a:extLst>
            </p:cNvPr>
            <p:cNvSpPr txBox="1"/>
            <p:nvPr/>
          </p:nvSpPr>
          <p:spPr>
            <a:xfrm>
              <a:off x="5925416" y="1514710"/>
              <a:ext cx="35" cy="216342"/>
            </a:xfrm>
            <a:prstGeom prst="rect">
              <a:avLst/>
            </a:prstGeom>
            <a:grpFill/>
          </p:spPr>
          <p:txBody>
            <a:bodyPr wrap="none" lIns="0" tIns="91440" rIns="0" bIns="0" rtlCol="0">
              <a:spAutoFit/>
            </a:bodyPr>
            <a:lstStyle/>
            <a:p>
              <a:pPr lvl="0"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6CF9E8B-8A40-7246-9AC4-701772690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8" y="2604600"/>
            <a:ext cx="396000" cy="39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265FC8-5611-FB49-965A-0382B86B2D2B}"/>
              </a:ext>
            </a:extLst>
          </p:cNvPr>
          <p:cNvSpPr/>
          <p:nvPr/>
        </p:nvSpPr>
        <p:spPr>
          <a:xfrm>
            <a:off x="5292672" y="3353348"/>
            <a:ext cx="3184901" cy="1089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2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</a:t>
            </a:r>
          </a:p>
          <a:p>
            <a:r>
              <a:rPr lang="en-GB" sz="12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 sales operations</a:t>
            </a:r>
          </a:p>
          <a:p>
            <a:r>
              <a:rPr lang="en-GB" sz="12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 delivery organisation</a:t>
            </a:r>
          </a:p>
          <a:p>
            <a:r>
              <a:rPr lang="en-GB" sz="12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Patience and robustness to build tie-in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69922D1-3A77-FD4B-BFA3-153C76F85912}"/>
              </a:ext>
            </a:extLst>
          </p:cNvPr>
          <p:cNvSpPr/>
          <p:nvPr/>
        </p:nvSpPr>
        <p:spPr>
          <a:xfrm>
            <a:off x="4689296" y="3775019"/>
            <a:ext cx="603376" cy="216000"/>
          </a:xfrm>
          <a:prstGeom prst="rightArrow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79189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2"/>
          <p:cNvSpPr txBox="1">
            <a:spLocks/>
          </p:cNvSpPr>
          <p:nvPr/>
        </p:nvSpPr>
        <p:spPr>
          <a:xfrm>
            <a:off x="5065367" y="3108798"/>
            <a:ext cx="1617127" cy="199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Arial"/>
                <a:cs typeface="Arial"/>
              </a:rPr>
              <a:t>info@sentio.net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9039" y="2745131"/>
            <a:ext cx="128377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rgbClr val="32424F"/>
                </a:solidFill>
                <a:latin typeface="Arial Black"/>
                <a:cs typeface="Arial Black"/>
              </a:rPr>
              <a:t>Get in touch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9190" y="2224602"/>
            <a:ext cx="9669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  <a:latin typeface="Arial"/>
                <a:cs typeface="Arial"/>
              </a:rPr>
              <a:t>www.sentio.net</a:t>
            </a: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30066" y="2198228"/>
            <a:ext cx="260498" cy="260498"/>
          </a:xfrm>
          <a:prstGeom prst="ellipse">
            <a:avLst/>
          </a:prstGeom>
          <a:solidFill>
            <a:srgbClr val="FDC7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 dirty="0">
              <a:solidFill>
                <a:schemeClr val="accent6"/>
              </a:solidFill>
              <a:latin typeface="FontAwesom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1561" y="2224602"/>
            <a:ext cx="2888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900" dirty="0">
                <a:solidFill>
                  <a:schemeClr val="bg1"/>
                </a:solidFill>
                <a:latin typeface="FontAwesome" pitchFamily="2" charset="0"/>
              </a:rPr>
              <a:t></a:t>
            </a:r>
          </a:p>
        </p:txBody>
      </p:sp>
      <p:pic>
        <p:nvPicPr>
          <p:cNvPr id="10" name="Picture 4" descr="sentio_logo.a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1" t="23012" r="27531" b="64224"/>
          <a:stretch>
            <a:fillRect/>
          </a:stretch>
        </p:blipFill>
        <p:spPr bwMode="auto">
          <a:xfrm>
            <a:off x="6369992" y="4298256"/>
            <a:ext cx="1802412" cy="71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kstfelt 4"/>
          <p:cNvSpPr txBox="1"/>
          <p:nvPr/>
        </p:nvSpPr>
        <p:spPr>
          <a:xfrm>
            <a:off x="4445153" y="423578"/>
            <a:ext cx="4040169" cy="85407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650" dirty="0">
                <a:solidFill>
                  <a:srgbClr val="FDC709"/>
                </a:solidFill>
                <a:latin typeface="Arial"/>
                <a:cs typeface="Arial"/>
              </a:rPr>
              <a:t>Manufacturing is a slow moving industry with long cycles but ones you are in there is a attractive constant revenue stream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9039" y="1887282"/>
            <a:ext cx="174381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rgbClr val="32424F"/>
                </a:solidFill>
                <a:latin typeface="Arial Black"/>
                <a:cs typeface="Arial Black"/>
              </a:rPr>
              <a:t>More information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7160" y="3058281"/>
            <a:ext cx="377027" cy="323165"/>
          </a:xfrm>
          <a:prstGeom prst="rect">
            <a:avLst/>
          </a:prstGeom>
          <a:solidFill>
            <a:srgbClr val="FDC709"/>
          </a:solidFill>
          <a:ln>
            <a:solidFill>
              <a:srgbClr val="FDC709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Entypo" pitchFamily="50" charset="0"/>
                <a:ea typeface="Entypo" pitchFamily="50" charset="0"/>
              </a:rPr>
              <a:t>✉</a:t>
            </a:r>
            <a:endParaRPr lang="en-US" sz="15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1446" y="534303"/>
            <a:ext cx="0" cy="482084"/>
          </a:xfrm>
          <a:prstGeom prst="line">
            <a:avLst/>
          </a:prstGeom>
          <a:ln w="50800">
            <a:solidFill>
              <a:srgbClr val="F47A8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1889" t="13402" r="49926" b="160"/>
          <a:stretch/>
        </p:blipFill>
        <p:spPr>
          <a:xfrm>
            <a:off x="857250" y="-6956"/>
            <a:ext cx="3421435" cy="51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2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D90DBD-1CC7-8849-B5D0-21F62F0EF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6" r="10624"/>
          <a:stretch/>
        </p:blipFill>
        <p:spPr>
          <a:xfrm>
            <a:off x="2954867" y="0"/>
            <a:ext cx="6189133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D0D8C8-36CF-5F4E-BC74-A461FAE76F76}"/>
              </a:ext>
            </a:extLst>
          </p:cNvPr>
          <p:cNvSpPr/>
          <p:nvPr/>
        </p:nvSpPr>
        <p:spPr>
          <a:xfrm>
            <a:off x="186457" y="1377023"/>
            <a:ext cx="27210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in manufacturing unchanged for generations. Operators at the line still learn F2F.</a:t>
            </a:r>
          </a:p>
          <a:p>
            <a:pPr>
              <a:buClr>
                <a:srgbClr val="000000"/>
              </a:buClr>
              <a:buSzPct val="100000"/>
            </a:pPr>
            <a:endParaRPr lang="en-GB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endParaRPr lang="en-GB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Costly to deliver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Inconsistent delivery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Non-flexible usage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 poorly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2DF3E0-6421-1344-AF3D-DC022D52B335}"/>
              </a:ext>
            </a:extLst>
          </p:cNvPr>
          <p:cNvSpPr/>
          <p:nvPr/>
        </p:nvSpPr>
        <p:spPr>
          <a:xfrm>
            <a:off x="62755" y="508190"/>
            <a:ext cx="2815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CB907"/>
                </a:solidFill>
                <a:latin typeface="Arial Black"/>
                <a:cs typeface="Arial Black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70234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69B69A1-DAD6-2947-958C-036898F08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85" y="4532807"/>
            <a:ext cx="898109" cy="6075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521BF4-9AE1-904D-9F78-8DAA49614539}"/>
              </a:ext>
            </a:extLst>
          </p:cNvPr>
          <p:cNvSpPr/>
          <p:nvPr/>
        </p:nvSpPr>
        <p:spPr>
          <a:xfrm>
            <a:off x="44825" y="523924"/>
            <a:ext cx="6003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CB907"/>
                </a:solidFill>
                <a:latin typeface="Arial Black"/>
                <a:cs typeface="Arial Black"/>
              </a:rPr>
              <a:t>OUR SOLUTION: VISTRA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A71B4-9446-6E4F-8031-23441DA1B723}"/>
              </a:ext>
            </a:extLst>
          </p:cNvPr>
          <p:cNvSpPr txBox="1"/>
          <p:nvPr/>
        </p:nvSpPr>
        <p:spPr>
          <a:xfrm>
            <a:off x="1057343" y="1518886"/>
            <a:ext cx="20346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Twin (Industry 4.0)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5F2E6-DC00-AA47-88EB-C52C38C4D214}"/>
              </a:ext>
            </a:extLst>
          </p:cNvPr>
          <p:cNvSpPr txBox="1"/>
          <p:nvPr/>
        </p:nvSpPr>
        <p:spPr>
          <a:xfrm>
            <a:off x="4534473" y="2026256"/>
            <a:ext cx="24567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VISTRA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(10 mouse clicks | 40 secs.)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997212-4B63-E043-AE58-2020B933DD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1" r="727" b="4377"/>
          <a:stretch/>
        </p:blipFill>
        <p:spPr>
          <a:xfrm>
            <a:off x="4578722" y="3118308"/>
            <a:ext cx="2465824" cy="135136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1A3C87-1D61-0A46-9365-975070922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174" y="3171032"/>
            <a:ext cx="639242" cy="4517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9D0EDD-C37A-DD46-ABAD-EA4EE9005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841" y="3902777"/>
            <a:ext cx="616890" cy="5208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78F2A4-D882-4549-B4F2-9CB234FEFD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350"/>
          <a:stretch/>
        </p:blipFill>
        <p:spPr>
          <a:xfrm>
            <a:off x="3625957" y="3793990"/>
            <a:ext cx="605553" cy="5650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122DD0-99E1-3445-94BD-61FF32733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160" y="4592610"/>
            <a:ext cx="854248" cy="4380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D90FD4-986F-BC4A-94AF-C3FA4BD96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9565" y="4578346"/>
            <a:ext cx="922263" cy="51646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4F22D2-8013-EC47-9605-E0AA26958948}"/>
              </a:ext>
            </a:extLst>
          </p:cNvPr>
          <p:cNvSpPr txBox="1"/>
          <p:nvPr/>
        </p:nvSpPr>
        <p:spPr>
          <a:xfrm>
            <a:off x="4663851" y="280035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VISTRA  Training &amp; Assistance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4E1B24D4-A1E4-104A-872F-628979904D5E}"/>
              </a:ext>
            </a:extLst>
          </p:cNvPr>
          <p:cNvSpPr/>
          <p:nvPr/>
        </p:nvSpPr>
        <p:spPr>
          <a:xfrm rot="16200000">
            <a:off x="3662111" y="1920500"/>
            <a:ext cx="254097" cy="685797"/>
          </a:xfrm>
          <a:prstGeom prst="downArrow">
            <a:avLst>
              <a:gd name="adj1" fmla="val 4433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F358B05C-7EB9-7244-9784-2F6AE5421D5B}"/>
              </a:ext>
            </a:extLst>
          </p:cNvPr>
          <p:cNvSpPr/>
          <p:nvPr/>
        </p:nvSpPr>
        <p:spPr>
          <a:xfrm>
            <a:off x="5537093" y="2554116"/>
            <a:ext cx="254097" cy="265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C1575BC-5D96-A546-9647-1BF3FED9D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5281" y="3014442"/>
            <a:ext cx="979323" cy="5519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B6A91E-A0A2-F547-B2E2-872D45EB38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521" y="1792731"/>
            <a:ext cx="2242304" cy="12533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89555F-BF6F-B549-BBC5-969172E49CC9}"/>
              </a:ext>
            </a:extLst>
          </p:cNvPr>
          <p:cNvSpPr/>
          <p:nvPr/>
        </p:nvSpPr>
        <p:spPr>
          <a:xfrm>
            <a:off x="4578722" y="1938333"/>
            <a:ext cx="2465824" cy="595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61F578-D97A-9A4A-AACE-88881F5FDC7A}"/>
              </a:ext>
            </a:extLst>
          </p:cNvPr>
          <p:cNvSpPr/>
          <p:nvPr/>
        </p:nvSpPr>
        <p:spPr>
          <a:xfrm>
            <a:off x="4578722" y="2802059"/>
            <a:ext cx="2465824" cy="3130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941FA9-E91A-E642-938C-E865CD92B743}"/>
              </a:ext>
            </a:extLst>
          </p:cNvPr>
          <p:cNvSpPr/>
          <p:nvPr/>
        </p:nvSpPr>
        <p:spPr>
          <a:xfrm>
            <a:off x="145582" y="1043365"/>
            <a:ext cx="8383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fully automated interactive 3D training simulation based on existing engineering data for operators. Many use cases: onboarding, new variant, quality issues, compliance, retraining, new plant </a:t>
            </a:r>
            <a:r>
              <a:rPr lang="en-GB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ayouts</a:t>
            </a:r>
            <a:endParaRPr lang="en-GB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521BF4-9AE1-904D-9F78-8DAA49614539}"/>
              </a:ext>
            </a:extLst>
          </p:cNvPr>
          <p:cNvSpPr/>
          <p:nvPr/>
        </p:nvSpPr>
        <p:spPr>
          <a:xfrm>
            <a:off x="44825" y="523924"/>
            <a:ext cx="2815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ECB907"/>
                </a:solidFill>
                <a:latin typeface="Arial Black"/>
                <a:cs typeface="Arial Black"/>
              </a:rPr>
              <a:t>TRACTION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9AC86D-782D-2B47-A6F3-C38A9C69B68D}"/>
              </a:ext>
            </a:extLst>
          </p:cNvPr>
          <p:cNvSpPr txBox="1"/>
          <p:nvPr/>
        </p:nvSpPr>
        <p:spPr>
          <a:xfrm>
            <a:off x="762264" y="1366625"/>
            <a:ext cx="3671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BMW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”Looks like you build it for us”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A6B7FD-B62C-1B40-9407-78FEE6FDAE06}"/>
              </a:ext>
            </a:extLst>
          </p:cNvPr>
          <p:cNvSpPr/>
          <p:nvPr/>
        </p:nvSpPr>
        <p:spPr>
          <a:xfrm>
            <a:off x="3739914" y="2316098"/>
            <a:ext cx="49245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GM: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“Been trying to do this for 15 years without success, but now you have shown us that it IS possible.”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AE3738-21D5-2847-A75E-F36213FEEB7A}"/>
              </a:ext>
            </a:extLst>
          </p:cNvPr>
          <p:cNvSpPr/>
          <p:nvPr/>
        </p:nvSpPr>
        <p:spPr>
          <a:xfrm>
            <a:off x="588176" y="3721114"/>
            <a:ext cx="40198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Honda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"If you can load our data that is huge"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5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ardrop 64">
            <a:extLst>
              <a:ext uri="{FF2B5EF4-FFF2-40B4-BE49-F238E27FC236}">
                <a16:creationId xmlns:a16="http://schemas.microsoft.com/office/drawing/2014/main" id="{C3A450C0-22B9-4541-AE18-D163CED287F6}"/>
              </a:ext>
            </a:extLst>
          </p:cNvPr>
          <p:cNvSpPr/>
          <p:nvPr/>
        </p:nvSpPr>
        <p:spPr>
          <a:xfrm rot="8100000">
            <a:off x="4817754" y="2664963"/>
            <a:ext cx="694441" cy="69443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21BF4-9AE1-904D-9F78-8DAA49614539}"/>
              </a:ext>
            </a:extLst>
          </p:cNvPr>
          <p:cNvSpPr/>
          <p:nvPr/>
        </p:nvSpPr>
        <p:spPr>
          <a:xfrm>
            <a:off x="44825" y="523924"/>
            <a:ext cx="2815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ECB907"/>
                </a:solidFill>
                <a:latin typeface="Arial Black"/>
                <a:cs typeface="Arial Black"/>
              </a:rPr>
              <a:t>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8B0F8-FE48-4C44-A923-EFCB7F942F5B}"/>
              </a:ext>
            </a:extLst>
          </p:cNvPr>
          <p:cNvSpPr txBox="1"/>
          <p:nvPr/>
        </p:nvSpPr>
        <p:spPr>
          <a:xfrm>
            <a:off x="1269639" y="2937320"/>
            <a:ext cx="302993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Pilots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 delivered (</a:t>
            </a:r>
            <a:r>
              <a:rPr lang="en-US" sz="125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 PSA and Vestas)</a:t>
            </a:r>
          </a:p>
        </p:txBody>
      </p:sp>
      <p:sp>
        <p:nvSpPr>
          <p:cNvPr id="41" name="Teardrop 40">
            <a:extLst>
              <a:ext uri="{FF2B5EF4-FFF2-40B4-BE49-F238E27FC236}">
                <a16:creationId xmlns:a16="http://schemas.microsoft.com/office/drawing/2014/main" id="{9C8F1C12-5A08-A843-A2CC-1C5BA306C91B}"/>
              </a:ext>
            </a:extLst>
          </p:cNvPr>
          <p:cNvSpPr/>
          <p:nvPr/>
        </p:nvSpPr>
        <p:spPr>
          <a:xfrm rot="8100000">
            <a:off x="4824655" y="3647050"/>
            <a:ext cx="694441" cy="694438"/>
          </a:xfrm>
          <a:prstGeom prst="teardrop">
            <a:avLst/>
          </a:prstGeom>
          <a:solidFill>
            <a:srgbClr val="FBC50A"/>
          </a:solidFill>
          <a:ln>
            <a:solidFill>
              <a:srgbClr val="FBC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6" descr="agreement, business, contract, deal, greeting, handshake, partnership icon">
            <a:extLst>
              <a:ext uri="{FF2B5EF4-FFF2-40B4-BE49-F238E27FC236}">
                <a16:creationId xmlns:a16="http://schemas.microsoft.com/office/drawing/2014/main" id="{81CB6881-17B9-8248-8CD8-8835520BF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64" y="3828785"/>
            <a:ext cx="396000" cy="39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2B72956-BCDA-C74A-977C-E6570ACC27F9}"/>
              </a:ext>
            </a:extLst>
          </p:cNvPr>
          <p:cNvSpPr txBox="1"/>
          <p:nvPr/>
        </p:nvSpPr>
        <p:spPr>
          <a:xfrm>
            <a:off x="5608496" y="1920360"/>
            <a:ext cx="317907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6 Paying </a:t>
            </a:r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5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 Opel and BMW)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D0E9A9-2DF2-554C-992B-29A0017DB406}"/>
              </a:ext>
            </a:extLst>
          </p:cNvPr>
          <p:cNvGrpSpPr>
            <a:grpSpLocks noChangeAspect="1"/>
          </p:cNvGrpSpPr>
          <p:nvPr/>
        </p:nvGrpSpPr>
        <p:grpSpPr>
          <a:xfrm>
            <a:off x="526418" y="1704297"/>
            <a:ext cx="694441" cy="694438"/>
            <a:chOff x="5737686" y="1481235"/>
            <a:chExt cx="375488" cy="375488"/>
          </a:xfrm>
          <a:solidFill>
            <a:srgbClr val="92D050"/>
          </a:solidFill>
        </p:grpSpPr>
        <p:sp>
          <p:nvSpPr>
            <p:cNvPr id="46" name="Teardrop 45">
              <a:extLst>
                <a:ext uri="{FF2B5EF4-FFF2-40B4-BE49-F238E27FC236}">
                  <a16:creationId xmlns:a16="http://schemas.microsoft.com/office/drawing/2014/main" id="{D2E4240C-FEED-7A41-A51C-DEE1C7CBC88F}"/>
                </a:ext>
              </a:extLst>
            </p:cNvPr>
            <p:cNvSpPr/>
            <p:nvPr/>
          </p:nvSpPr>
          <p:spPr>
            <a:xfrm rot="8100000">
              <a:off x="5737686" y="1481235"/>
              <a:ext cx="375488" cy="3754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FCF62C-1F8F-EA48-AD5E-C952A4EDCBAB}"/>
                </a:ext>
              </a:extLst>
            </p:cNvPr>
            <p:cNvSpPr txBox="1"/>
            <p:nvPr/>
          </p:nvSpPr>
          <p:spPr>
            <a:xfrm>
              <a:off x="5929705" y="1541216"/>
              <a:ext cx="35" cy="216343"/>
            </a:xfrm>
            <a:prstGeom prst="rect">
              <a:avLst/>
            </a:prstGeom>
            <a:grpFill/>
          </p:spPr>
          <p:txBody>
            <a:bodyPr wrap="none" lIns="0" tIns="91440" rIns="0" bIns="0" rtlCol="0">
              <a:sp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B3B5DBE-F7D2-E946-9E08-397CF574563C}"/>
              </a:ext>
            </a:extLst>
          </p:cNvPr>
          <p:cNvSpPr txBox="1"/>
          <p:nvPr/>
        </p:nvSpPr>
        <p:spPr>
          <a:xfrm>
            <a:off x="658385" y="174865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BDC18D-0BC3-4746-91D6-31ED80A0251C}"/>
              </a:ext>
            </a:extLst>
          </p:cNvPr>
          <p:cNvSpPr txBox="1"/>
          <p:nvPr/>
        </p:nvSpPr>
        <p:spPr>
          <a:xfrm>
            <a:off x="1269639" y="1857243"/>
            <a:ext cx="329699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 (+380.000 EUR) (1.11.2018)</a:t>
            </a:r>
          </a:p>
        </p:txBody>
      </p:sp>
      <p:sp>
        <p:nvSpPr>
          <p:cNvPr id="53" name="Teardrop 52">
            <a:extLst>
              <a:ext uri="{FF2B5EF4-FFF2-40B4-BE49-F238E27FC236}">
                <a16:creationId xmlns:a16="http://schemas.microsoft.com/office/drawing/2014/main" id="{959EC16E-85B7-2142-85C4-793C74D07A9F}"/>
              </a:ext>
            </a:extLst>
          </p:cNvPr>
          <p:cNvSpPr/>
          <p:nvPr/>
        </p:nvSpPr>
        <p:spPr>
          <a:xfrm rot="8100000">
            <a:off x="4824655" y="1728382"/>
            <a:ext cx="694441" cy="694439"/>
          </a:xfrm>
          <a:prstGeom prst="teardrop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31" descr="analytics, arrow, chart, direction, graph, statistics, up icon">
            <a:extLst>
              <a:ext uri="{FF2B5EF4-FFF2-40B4-BE49-F238E27FC236}">
                <a16:creationId xmlns:a16="http://schemas.microsoft.com/office/drawing/2014/main" id="{3DE3585C-74DA-B046-A603-3693072D7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24" y="1886452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A162B4E-A7C7-0C48-9E59-237CE4EE1689}"/>
              </a:ext>
            </a:extLst>
          </p:cNvPr>
          <p:cNvSpPr txBox="1"/>
          <p:nvPr/>
        </p:nvSpPr>
        <p:spPr>
          <a:xfrm>
            <a:off x="5608496" y="3863564"/>
            <a:ext cx="278313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>
                <a:latin typeface="Arial" panose="020B0604020202020204" pitchFamily="34" charset="0"/>
                <a:cs typeface="Arial" panose="020B0604020202020204" pitchFamily="34" charset="0"/>
              </a:rPr>
              <a:t>3 eco-system </a:t>
            </a:r>
            <a:r>
              <a:rPr lang="en-US" sz="1250" b="1">
                <a:latin typeface="Arial" panose="020B0604020202020204" pitchFamily="34" charset="0"/>
                <a:cs typeface="Arial" panose="020B0604020202020204" pitchFamily="34" charset="0"/>
              </a:rPr>
              <a:t>partner</a:t>
            </a:r>
            <a:r>
              <a:rPr lang="en-US" sz="1250">
                <a:latin typeface="Arial" panose="020B0604020202020204" pitchFamily="34" charset="0"/>
                <a:cs typeface="Arial" panose="020B0604020202020204" pitchFamily="34" charset="0"/>
              </a:rPr>
              <a:t> (eg. Dassault)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643A7D-4E3A-6E42-B00C-6E25B1D84B87}"/>
              </a:ext>
            </a:extLst>
          </p:cNvPr>
          <p:cNvGrpSpPr>
            <a:grpSpLocks noChangeAspect="1"/>
          </p:cNvGrpSpPr>
          <p:nvPr/>
        </p:nvGrpSpPr>
        <p:grpSpPr>
          <a:xfrm>
            <a:off x="501223" y="2651556"/>
            <a:ext cx="694441" cy="694439"/>
            <a:chOff x="5737686" y="1481235"/>
            <a:chExt cx="375488" cy="375488"/>
          </a:xfrm>
          <a:solidFill>
            <a:srgbClr val="5B9BD5"/>
          </a:solidFill>
        </p:grpSpPr>
        <p:sp>
          <p:nvSpPr>
            <p:cNvPr id="58" name="Teardrop 57">
              <a:extLst>
                <a:ext uri="{FF2B5EF4-FFF2-40B4-BE49-F238E27FC236}">
                  <a16:creationId xmlns:a16="http://schemas.microsoft.com/office/drawing/2014/main" id="{63C61D04-787E-EC45-AB39-1E51CF8539FB}"/>
                </a:ext>
              </a:extLst>
            </p:cNvPr>
            <p:cNvSpPr/>
            <p:nvPr/>
          </p:nvSpPr>
          <p:spPr>
            <a:xfrm rot="8100000">
              <a:off x="5737686" y="1481235"/>
              <a:ext cx="375488" cy="3754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432E7C-3BA5-EB4B-99C3-4EF3994D7908}"/>
                </a:ext>
              </a:extLst>
            </p:cNvPr>
            <p:cNvSpPr txBox="1"/>
            <p:nvPr/>
          </p:nvSpPr>
          <p:spPr>
            <a:xfrm>
              <a:off x="5925416" y="1514710"/>
              <a:ext cx="35" cy="216342"/>
            </a:xfrm>
            <a:prstGeom prst="rect">
              <a:avLst/>
            </a:prstGeom>
            <a:grpFill/>
          </p:spPr>
          <p:txBody>
            <a:bodyPr wrap="none" lIns="0" tIns="91440" rIns="0" bIns="0" rtlCol="0">
              <a:spAutoFit/>
            </a:bodyPr>
            <a:lstStyle/>
            <a:p>
              <a:pPr lvl="0"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0" name="Picture 27" descr="rocket icon">
            <a:extLst>
              <a:ext uri="{FF2B5EF4-FFF2-40B4-BE49-F238E27FC236}">
                <a16:creationId xmlns:a16="http://schemas.microsoft.com/office/drawing/2014/main" id="{F10187F4-7920-244C-8170-32E7F6322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08" y="2854960"/>
            <a:ext cx="396000" cy="39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87F8A6A-100E-B04D-9305-6E73389B109E}"/>
              </a:ext>
            </a:extLst>
          </p:cNvPr>
          <p:cNvSpPr txBox="1"/>
          <p:nvPr/>
        </p:nvSpPr>
        <p:spPr>
          <a:xfrm>
            <a:off x="1269639" y="3858005"/>
            <a:ext cx="298831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>
                <a:latin typeface="Arial" panose="020B0604020202020204" pitchFamily="34" charset="0"/>
                <a:cs typeface="Arial" panose="020B0604020202020204" pitchFamily="34" charset="0"/>
              </a:rPr>
              <a:t>5 Smart factory </a:t>
            </a:r>
            <a:r>
              <a:rPr lang="en-US" sz="1250" b="1">
                <a:latin typeface="Arial" panose="020B0604020202020204" pitchFamily="34" charset="0"/>
                <a:cs typeface="Arial" panose="020B0604020202020204" pitchFamily="34" charset="0"/>
              </a:rPr>
              <a:t>demonstrator</a:t>
            </a:r>
            <a:r>
              <a:rPr lang="en-US" sz="1250">
                <a:latin typeface="Arial" panose="020B0604020202020204" pitchFamily="34" charset="0"/>
                <a:cs typeface="Arial" panose="020B0604020202020204" pitchFamily="34" charset="0"/>
              </a:rPr>
              <a:t> partners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2B27AA-7C2C-3945-8A64-EECDE1643B5A}"/>
              </a:ext>
            </a:extLst>
          </p:cNvPr>
          <p:cNvGrpSpPr>
            <a:grpSpLocks noChangeAspect="1"/>
          </p:cNvGrpSpPr>
          <p:nvPr/>
        </p:nvGrpSpPr>
        <p:grpSpPr>
          <a:xfrm>
            <a:off x="526444" y="3634513"/>
            <a:ext cx="694441" cy="694439"/>
            <a:chOff x="5737686" y="1481235"/>
            <a:chExt cx="375488" cy="375488"/>
          </a:xfrm>
          <a:solidFill>
            <a:schemeClr val="accent4"/>
          </a:solidFill>
        </p:grpSpPr>
        <p:sp>
          <p:nvSpPr>
            <p:cNvPr id="63" name="Teardrop 62">
              <a:extLst>
                <a:ext uri="{FF2B5EF4-FFF2-40B4-BE49-F238E27FC236}">
                  <a16:creationId xmlns:a16="http://schemas.microsoft.com/office/drawing/2014/main" id="{1D117F0B-CECC-F842-AA8F-01AB5DC2AB9B}"/>
                </a:ext>
              </a:extLst>
            </p:cNvPr>
            <p:cNvSpPr/>
            <p:nvPr/>
          </p:nvSpPr>
          <p:spPr>
            <a:xfrm rot="8100000">
              <a:off x="5737686" y="1481235"/>
              <a:ext cx="375488" cy="3754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734405C-2376-8844-AA14-D99C3E016E91}"/>
                </a:ext>
              </a:extLst>
            </p:cNvPr>
            <p:cNvSpPr txBox="1"/>
            <p:nvPr/>
          </p:nvSpPr>
          <p:spPr>
            <a:xfrm>
              <a:off x="5925416" y="1514710"/>
              <a:ext cx="35" cy="216342"/>
            </a:xfrm>
            <a:prstGeom prst="rect">
              <a:avLst/>
            </a:prstGeom>
            <a:grpFill/>
          </p:spPr>
          <p:txBody>
            <a:bodyPr wrap="none" lIns="0" tIns="91440" rIns="0" bIns="0" rtlCol="0">
              <a:spAutoFit/>
            </a:bodyPr>
            <a:lstStyle/>
            <a:p>
              <a:pPr lvl="0"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2B9A2B7-FEF9-994A-B0DE-BC6032565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05" y="3795695"/>
            <a:ext cx="396000" cy="39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68CA57-A08A-B84A-A780-4E7D850F3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5629" y="2811144"/>
            <a:ext cx="432000" cy="432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3904A7F-52E5-AC40-A344-2368B3FC3B43}"/>
              </a:ext>
            </a:extLst>
          </p:cNvPr>
          <p:cNvSpPr txBox="1"/>
          <p:nvPr/>
        </p:nvSpPr>
        <p:spPr>
          <a:xfrm>
            <a:off x="5608496" y="2877103"/>
            <a:ext cx="267893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1 Full plant </a:t>
            </a:r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launch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 (800 operators)</a:t>
            </a:r>
          </a:p>
        </p:txBody>
      </p:sp>
    </p:spTree>
    <p:extLst>
      <p:ext uri="{BB962C8B-B14F-4D97-AF65-F5344CB8AC3E}">
        <p14:creationId xmlns:p14="http://schemas.microsoft.com/office/powerpoint/2010/main" val="79136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521BF4-9AE1-904D-9F78-8DAA49614539}"/>
              </a:ext>
            </a:extLst>
          </p:cNvPr>
          <p:cNvSpPr/>
          <p:nvPr/>
        </p:nvSpPr>
        <p:spPr>
          <a:xfrm>
            <a:off x="44825" y="523924"/>
            <a:ext cx="2815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>
                <a:solidFill>
                  <a:srgbClr val="ECB907"/>
                </a:solidFill>
                <a:latin typeface="Arial Black"/>
                <a:cs typeface="Arial Black"/>
              </a:rPr>
              <a:t>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5C23D-B09D-224E-9C98-129ACEBAECE5}"/>
              </a:ext>
            </a:extLst>
          </p:cNvPr>
          <p:cNvSpPr txBox="1"/>
          <p:nvPr/>
        </p:nvSpPr>
        <p:spPr>
          <a:xfrm>
            <a:off x="1353670" y="1378590"/>
            <a:ext cx="569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MANUFACTURING OPERATORS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D3C25-A2AA-F64E-B422-7F8888A237A8}"/>
              </a:ext>
            </a:extLst>
          </p:cNvPr>
          <p:cNvSpPr txBox="1"/>
          <p:nvPr/>
        </p:nvSpPr>
        <p:spPr>
          <a:xfrm>
            <a:off x="1166947" y="3456175"/>
            <a:ext cx="28861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+ Digitalisation in factories growing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11351-92D7-334C-A607-7B0FF4F755E0}"/>
              </a:ext>
            </a:extLst>
          </p:cNvPr>
          <p:cNvSpPr txBox="1"/>
          <p:nvPr/>
        </p:nvSpPr>
        <p:spPr>
          <a:xfrm>
            <a:off x="5145742" y="2409206"/>
            <a:ext cx="334097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EUR 3.54Billions (excl. other use case)</a:t>
            </a:r>
          </a:p>
          <a:p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Cost savings pr. operator: 125 EUR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Our price pr. operator: 62 EUR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(Competitor price: 150 EUR)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2B4C82-2E5E-984B-85B3-1AD812629553}"/>
              </a:ext>
            </a:extLst>
          </p:cNvPr>
          <p:cNvSpPr txBox="1"/>
          <p:nvPr/>
        </p:nvSpPr>
        <p:spPr>
          <a:xfrm>
            <a:off x="1166947" y="2435333"/>
            <a:ext cx="289124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+57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mio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manufacturing operators </a:t>
            </a: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(developed countries*)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(yearly growing +2,8%)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C1046A-02D5-6D4C-B861-E2722D9C27D2}"/>
              </a:ext>
            </a:extLst>
          </p:cNvPr>
          <p:cNvSpPr txBox="1"/>
          <p:nvPr/>
        </p:nvSpPr>
        <p:spPr>
          <a:xfrm>
            <a:off x="905435" y="1988355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4DCA9-00FE-ED47-85BD-D7380715F914}"/>
              </a:ext>
            </a:extLst>
          </p:cNvPr>
          <p:cNvSpPr txBox="1"/>
          <p:nvPr/>
        </p:nvSpPr>
        <p:spPr>
          <a:xfrm>
            <a:off x="4990582" y="1988355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Market Size (training)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307B8-B544-F244-AB23-EC42EE80A8BE}"/>
              </a:ext>
            </a:extLst>
          </p:cNvPr>
          <p:cNvSpPr txBox="1"/>
          <p:nvPr/>
        </p:nvSpPr>
        <p:spPr>
          <a:xfrm>
            <a:off x="5695043" y="4736892"/>
            <a:ext cx="34489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SOURCES: Deloitte, BCG, OICA, MFI, NACE, BLS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1DE04-3DEA-3D49-8308-8349053622C9}"/>
              </a:ext>
            </a:extLst>
          </p:cNvPr>
          <p:cNvSpPr txBox="1"/>
          <p:nvPr/>
        </p:nvSpPr>
        <p:spPr>
          <a:xfrm>
            <a:off x="329784" y="4736892"/>
            <a:ext cx="20328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 NA, EU, Japan and Korea</a:t>
            </a:r>
          </a:p>
        </p:txBody>
      </p:sp>
    </p:spTree>
    <p:extLst>
      <p:ext uri="{BB962C8B-B14F-4D97-AF65-F5344CB8AC3E}">
        <p14:creationId xmlns:p14="http://schemas.microsoft.com/office/powerpoint/2010/main" val="47026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521BF4-9AE1-904D-9F78-8DAA49614539}"/>
              </a:ext>
            </a:extLst>
          </p:cNvPr>
          <p:cNvSpPr/>
          <p:nvPr/>
        </p:nvSpPr>
        <p:spPr>
          <a:xfrm>
            <a:off x="44825" y="523924"/>
            <a:ext cx="669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ECB907"/>
                </a:solidFill>
                <a:latin typeface="Arial Black"/>
                <a:cs typeface="Arial Black"/>
              </a:rPr>
              <a:t>BUSINESS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CE2F3-CCB3-CD45-B649-0FF53FD8A656}"/>
              </a:ext>
            </a:extLst>
          </p:cNvPr>
          <p:cNvSpPr txBox="1"/>
          <p:nvPr/>
        </p:nvSpPr>
        <p:spPr>
          <a:xfrm>
            <a:off x="2053943" y="1652619"/>
            <a:ext cx="4909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SaaS, pr. operator, integration, yearly license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/>
              <a:t>Integration package: 35.000 EUR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/>
              <a:t>License pr. year: 50.000 EUR </a:t>
            </a:r>
          </a:p>
          <a:p>
            <a:endParaRPr lang="en-GB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463AB-2581-B34E-9830-9E475273AF0E}"/>
              </a:ext>
            </a:extLst>
          </p:cNvPr>
          <p:cNvSpPr txBox="1"/>
          <p:nvPr/>
        </p:nvSpPr>
        <p:spPr>
          <a:xfrm>
            <a:off x="6575476" y="4843418"/>
            <a:ext cx="2568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Pr. plant (average 1000 operators)</a:t>
            </a:r>
          </a:p>
        </p:txBody>
      </p:sp>
    </p:spTree>
    <p:extLst>
      <p:ext uri="{BB962C8B-B14F-4D97-AF65-F5344CB8AC3E}">
        <p14:creationId xmlns:p14="http://schemas.microsoft.com/office/powerpoint/2010/main" val="103816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521BF4-9AE1-904D-9F78-8DAA49614539}"/>
              </a:ext>
            </a:extLst>
          </p:cNvPr>
          <p:cNvSpPr/>
          <p:nvPr/>
        </p:nvSpPr>
        <p:spPr>
          <a:xfrm>
            <a:off x="44825" y="523924"/>
            <a:ext cx="669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CB907"/>
                </a:solidFill>
                <a:latin typeface="Arial Black"/>
                <a:cs typeface="Arial Black"/>
              </a:rPr>
              <a:t>UNFAIR ADVANTAGE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CE2F3-CCB3-CD45-B649-0FF53FD8A656}"/>
              </a:ext>
            </a:extLst>
          </p:cNvPr>
          <p:cNvSpPr txBox="1"/>
          <p:nvPr/>
        </p:nvSpPr>
        <p:spPr>
          <a:xfrm>
            <a:off x="560942" y="2453675"/>
            <a:ext cx="2906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UNIQUE </a:t>
            </a:r>
          </a:p>
          <a:p>
            <a:pPr algn="ctr"/>
            <a:r>
              <a:rPr lang="en-US" sz="3600" b="1" dirty="0"/>
              <a:t>AUTOMATION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4A52A-6AC0-5A42-AFE3-DC81B3191420}"/>
              </a:ext>
            </a:extLst>
          </p:cNvPr>
          <p:cNvSpPr txBox="1"/>
          <p:nvPr/>
        </p:nvSpPr>
        <p:spPr>
          <a:xfrm>
            <a:off x="4512038" y="2176676"/>
            <a:ext cx="4165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DATA TIE-IN</a:t>
            </a:r>
          </a:p>
          <a:p>
            <a:pPr algn="ctr"/>
            <a:r>
              <a:rPr lang="en-US" sz="3600" b="1" dirty="0"/>
              <a:t>THROUGH OUR DATA MAPPING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918D704-C40D-3E48-B5A3-F5CC8367BD4E}"/>
              </a:ext>
            </a:extLst>
          </p:cNvPr>
          <p:cNvSpPr/>
          <p:nvPr/>
        </p:nvSpPr>
        <p:spPr>
          <a:xfrm>
            <a:off x="3814743" y="2914354"/>
            <a:ext cx="563204" cy="278970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858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521BF4-9AE1-904D-9F78-8DAA49614539}"/>
              </a:ext>
            </a:extLst>
          </p:cNvPr>
          <p:cNvSpPr/>
          <p:nvPr/>
        </p:nvSpPr>
        <p:spPr>
          <a:xfrm>
            <a:off x="44825" y="523924"/>
            <a:ext cx="669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CB907"/>
                </a:solidFill>
                <a:latin typeface="Arial Black"/>
                <a:cs typeface="Arial Black"/>
              </a:rPr>
              <a:t>COMMERCIAL STRATEGY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3A11F-986C-AF4C-ADBC-8FFAE7BBF2A3}"/>
              </a:ext>
            </a:extLst>
          </p:cNvPr>
          <p:cNvSpPr txBox="1"/>
          <p:nvPr/>
        </p:nvSpPr>
        <p:spPr>
          <a:xfrm>
            <a:off x="644577" y="1307846"/>
            <a:ext cx="77649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OEM Direct HQ: </a:t>
            </a:r>
            <a:r>
              <a:rPr lang="en-GB" sz="1800" dirty="0"/>
              <a:t>We approach directly HQ stakeholders around I4.0 and PLM that are looking for ways to leverage their huge investments in digital twin. We tie-in centrally, and then slowly rolls out globally to all plants. Advanced in this strategy with PSA, BMW and Opel. Started with JLR and Honda NA. </a:t>
            </a:r>
          </a:p>
          <a:p>
            <a:endParaRPr lang="en-GB" sz="1800" dirty="0"/>
          </a:p>
          <a:p>
            <a:r>
              <a:rPr lang="en-GB" sz="1800" b="1" dirty="0"/>
              <a:t>PLM partnerships: </a:t>
            </a:r>
            <a:r>
              <a:rPr lang="en-GB" sz="1800" dirty="0"/>
              <a:t>We pursue partnership with especially Dassault and </a:t>
            </a:r>
            <a:r>
              <a:rPr lang="en-GB" sz="1800" dirty="0" err="1"/>
              <a:t>TeamCenter</a:t>
            </a:r>
            <a:r>
              <a:rPr lang="en-GB" sz="1800" dirty="0"/>
              <a:t> as it provides us access and credibility with customers. In long term it can also allow us access to data that non-partners don’t have. </a:t>
            </a:r>
          </a:p>
          <a:p>
            <a:endParaRPr lang="en-GB" sz="1800" dirty="0"/>
          </a:p>
          <a:p>
            <a:r>
              <a:rPr lang="en-GB" sz="1800" b="1" dirty="0"/>
              <a:t>Integrator partnerships: </a:t>
            </a:r>
            <a:r>
              <a:rPr lang="en-GB" sz="1800" dirty="0"/>
              <a:t>There exist numerous companies that already deliver different solution to OEMS, and they can also offer our solution. We are currently in early partnerships talks in India and Mexico. </a:t>
            </a:r>
          </a:p>
        </p:txBody>
      </p:sp>
    </p:spTree>
    <p:extLst>
      <p:ext uri="{BB962C8B-B14F-4D97-AF65-F5344CB8AC3E}">
        <p14:creationId xmlns:p14="http://schemas.microsoft.com/office/powerpoint/2010/main" val="96920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26790</TotalTime>
  <Words>916</Words>
  <Application>Microsoft Macintosh PowerPoint</Application>
  <PresentationFormat>On-screen Show (16:9)</PresentationFormat>
  <Paragraphs>230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ＭＳ Ｐゴシック</vt:lpstr>
      <vt:lpstr>Arial</vt:lpstr>
      <vt:lpstr>Arial Black</vt:lpstr>
      <vt:lpstr>Calibri</vt:lpstr>
      <vt:lpstr>Calibri Light</vt:lpstr>
      <vt:lpstr>Entypo</vt:lpstr>
      <vt:lpstr>FontAwesome</vt:lpstr>
      <vt:lpstr>Gill Sans</vt:lpstr>
      <vt:lpstr>Roboto Lt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Egenfeldt-Nielsen</dc:creator>
  <cp:lastModifiedBy>Simon Egenfeldt-Nielsen</cp:lastModifiedBy>
  <cp:revision>102</cp:revision>
  <cp:lastPrinted>2018-06-06T09:47:58Z</cp:lastPrinted>
  <dcterms:created xsi:type="dcterms:W3CDTF">2018-02-17T12:32:41Z</dcterms:created>
  <dcterms:modified xsi:type="dcterms:W3CDTF">2018-11-05T10:50:17Z</dcterms:modified>
</cp:coreProperties>
</file>